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86" r:id="rId2"/>
  </p:sldMasterIdLst>
  <p:notesMasterIdLst>
    <p:notesMasterId r:id="rId85"/>
  </p:notesMasterIdLst>
  <p:sldIdLst>
    <p:sldId id="396" r:id="rId3"/>
    <p:sldId id="421" r:id="rId4"/>
    <p:sldId id="573" r:id="rId5"/>
    <p:sldId id="472" r:id="rId6"/>
    <p:sldId id="596" r:id="rId7"/>
    <p:sldId id="597" r:id="rId8"/>
    <p:sldId id="476" r:id="rId9"/>
    <p:sldId id="481" r:id="rId10"/>
    <p:sldId id="598" r:id="rId11"/>
    <p:sldId id="599" r:id="rId12"/>
    <p:sldId id="626" r:id="rId13"/>
    <p:sldId id="258" r:id="rId14"/>
    <p:sldId id="259" r:id="rId15"/>
    <p:sldId id="260" r:id="rId16"/>
    <p:sldId id="267" r:id="rId17"/>
    <p:sldId id="269" r:id="rId18"/>
    <p:sldId id="316" r:id="rId19"/>
    <p:sldId id="270" r:id="rId20"/>
    <p:sldId id="271" r:id="rId21"/>
    <p:sldId id="273" r:id="rId22"/>
    <p:sldId id="274" r:id="rId23"/>
    <p:sldId id="324" r:id="rId24"/>
    <p:sldId id="278" r:id="rId25"/>
    <p:sldId id="326" r:id="rId26"/>
    <p:sldId id="328" r:id="rId27"/>
    <p:sldId id="330" r:id="rId28"/>
    <p:sldId id="332" r:id="rId29"/>
    <p:sldId id="629" r:id="rId30"/>
    <p:sldId id="284" r:id="rId31"/>
    <p:sldId id="261" r:id="rId32"/>
    <p:sldId id="263" r:id="rId33"/>
    <p:sldId id="553" r:id="rId34"/>
    <p:sldId id="630" r:id="rId35"/>
    <p:sldId id="266" r:id="rId36"/>
    <p:sldId id="297" r:id="rId37"/>
    <p:sldId id="268" r:id="rId38"/>
    <p:sldId id="283" r:id="rId39"/>
    <p:sldId id="285" r:id="rId40"/>
    <p:sldId id="287" r:id="rId41"/>
    <p:sldId id="288" r:id="rId42"/>
    <p:sldId id="298" r:id="rId43"/>
    <p:sldId id="290" r:id="rId44"/>
    <p:sldId id="291" r:id="rId45"/>
    <p:sldId id="292" r:id="rId46"/>
    <p:sldId id="293" r:id="rId47"/>
    <p:sldId id="294" r:id="rId48"/>
    <p:sldId id="295" r:id="rId49"/>
    <p:sldId id="279" r:id="rId50"/>
    <p:sldId id="281" r:id="rId51"/>
    <p:sldId id="556" r:id="rId52"/>
    <p:sldId id="559" r:id="rId53"/>
    <p:sldId id="561" r:id="rId54"/>
    <p:sldId id="301" r:id="rId55"/>
    <p:sldId id="302" r:id="rId56"/>
    <p:sldId id="562" r:id="rId57"/>
    <p:sldId id="564" r:id="rId58"/>
    <p:sldId id="565" r:id="rId59"/>
    <p:sldId id="306" r:id="rId60"/>
    <p:sldId id="631" r:id="rId61"/>
    <p:sldId id="632" r:id="rId62"/>
    <p:sldId id="282" r:id="rId63"/>
    <p:sldId id="568" r:id="rId64"/>
    <p:sldId id="569" r:id="rId65"/>
    <p:sldId id="286" r:id="rId66"/>
    <p:sldId id="570" r:id="rId67"/>
    <p:sldId id="571" r:id="rId68"/>
    <p:sldId id="634" r:id="rId69"/>
    <p:sldId id="641" r:id="rId70"/>
    <p:sldId id="633" r:id="rId71"/>
    <p:sldId id="643" r:id="rId72"/>
    <p:sldId id="642" r:id="rId73"/>
    <p:sldId id="572" r:id="rId74"/>
    <p:sldId id="296" r:id="rId75"/>
    <p:sldId id="289" r:id="rId76"/>
    <p:sldId id="646" r:id="rId77"/>
    <p:sldId id="645" r:id="rId78"/>
    <p:sldId id="636" r:id="rId79"/>
    <p:sldId id="637" r:id="rId80"/>
    <p:sldId id="638" r:id="rId81"/>
    <p:sldId id="639" r:id="rId82"/>
    <p:sldId id="640" r:id="rId83"/>
    <p:sldId id="310" r:id="rId8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46A8D9"/>
    <a:srgbClr val="EAEAEA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1" autoAdjust="0"/>
    <p:restoredTop sz="94282" autoAdjust="0"/>
  </p:normalViewPr>
  <p:slideViewPr>
    <p:cSldViewPr snapToGrid="0" showGuides="1">
      <p:cViewPr varScale="1">
        <p:scale>
          <a:sx n="86" d="100"/>
          <a:sy n="86" d="100"/>
        </p:scale>
        <p:origin x="1854" y="84"/>
      </p:cViewPr>
      <p:guideLst>
        <p:guide orient="horz" pos="482"/>
        <p:guide pos="2880"/>
        <p:guide pos="204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58B0-A32B-40E1-9214-4FAA4A031E56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A65BA-B9FA-4A5C-BA05-B674235F7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3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6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7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3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9CEB9-F98F-4A26-90FF-46FA69E32C3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1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0885" y="0"/>
            <a:ext cx="91548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260" t="21585" r="16858" b="21466"/>
          <a:stretch/>
        </p:blipFill>
        <p:spPr>
          <a:xfrm>
            <a:off x="-25400" y="0"/>
            <a:ext cx="91821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6"/>
          <a:stretch/>
        </p:blipFill>
        <p:spPr>
          <a:xfrm>
            <a:off x="-10885" y="0"/>
            <a:ext cx="2508139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 userDrawn="1"/>
        </p:nvSpPr>
        <p:spPr>
          <a:xfrm>
            <a:off x="1529677" y="1431190"/>
            <a:ext cx="1083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62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45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5670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17757" t="21720" r="17935" b="22029"/>
          <a:stretch/>
        </p:blipFill>
        <p:spPr>
          <a:xfrm>
            <a:off x="-19050" y="-932"/>
            <a:ext cx="9194800" cy="68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9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18082" t="22171" r="17776" b="21733"/>
          <a:stretch/>
        </p:blipFill>
        <p:spPr>
          <a:xfrm>
            <a:off x="-25401" y="-1"/>
            <a:ext cx="919480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28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6045791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27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28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30 CuadroTexto"/>
          <p:cNvSpPr txBox="1"/>
          <p:nvPr userDrawn="1"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31 CuadroTexto"/>
          <p:cNvSpPr txBox="1"/>
          <p:nvPr userDrawn="1"/>
        </p:nvSpPr>
        <p:spPr>
          <a:xfrm>
            <a:off x="4729199" y="6267161"/>
            <a:ext cx="3738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>
                <a:solidFill>
                  <a:prstClr val="white">
                    <a:lumMod val="50000"/>
                  </a:prstClr>
                </a:solidFill>
              </a:rPr>
              <a:t>37</a:t>
            </a:r>
            <a:endParaRPr lang="es-E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7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6063254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27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28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16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0885" y="0"/>
            <a:ext cx="91548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260" t="21585" r="16858" b="21466"/>
          <a:stretch/>
        </p:blipFill>
        <p:spPr>
          <a:xfrm>
            <a:off x="-25400" y="0"/>
            <a:ext cx="91821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6"/>
          <a:stretch/>
        </p:blipFill>
        <p:spPr>
          <a:xfrm>
            <a:off x="-10885" y="0"/>
            <a:ext cx="2508139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 userDrawn="1"/>
        </p:nvSpPr>
        <p:spPr>
          <a:xfrm>
            <a:off x="1529677" y="1431190"/>
            <a:ext cx="1083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20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7"/>
          <a:srcRect l="21260" t="21585" r="16858" b="21466"/>
          <a:stretch/>
        </p:blipFill>
        <p:spPr>
          <a:xfrm>
            <a:off x="-25400" y="0"/>
            <a:ext cx="91821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6045791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27 Imagen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28 Imagen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30 CuadroTexto"/>
          <p:cNvSpPr txBox="1"/>
          <p:nvPr userDrawn="1"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3" name="31 CuadroTexto"/>
          <p:cNvSpPr txBox="1"/>
          <p:nvPr userDrawn="1"/>
        </p:nvSpPr>
        <p:spPr>
          <a:xfrm>
            <a:off x="4729199" y="6267161"/>
            <a:ext cx="3738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>
                <a:solidFill>
                  <a:schemeClr val="bg1">
                    <a:lumMod val="50000"/>
                  </a:schemeClr>
                </a:solidFill>
                <a:latin typeface="+mn-lt"/>
              </a:rPr>
              <a:t>37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6063254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27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28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20" name="任意多边形 19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7A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7A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3" name="文本框 22"/>
          <p:cNvSpPr txBox="1"/>
          <p:nvPr userDrawn="1"/>
        </p:nvSpPr>
        <p:spPr>
          <a:xfrm>
            <a:off x="6500813" y="234392"/>
            <a:ext cx="2573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第三版配套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</a:p>
        </p:txBody>
      </p:sp>
    </p:spTree>
    <p:extLst>
      <p:ext uri="{BB962C8B-B14F-4D97-AF65-F5344CB8AC3E}">
        <p14:creationId xmlns:p14="http://schemas.microsoft.com/office/powerpoint/2010/main" val="1324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2" r:id="rId2"/>
    <p:sldLayoutId id="2147483684" r:id="rId3"/>
    <p:sldLayoutId id="2147483685" r:id="rId4"/>
    <p:sldLayoutId id="214748371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1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71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esourcemanagerurl/cluster/schedul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resourcemanagerurl/cluster/schedule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66360" y="1594169"/>
            <a:ext cx="5693399" cy="415498"/>
            <a:chOff x="2875069" y="1498375"/>
            <a:chExt cx="5693399" cy="415498"/>
          </a:xfrm>
        </p:grpSpPr>
        <p:sp>
          <p:nvSpPr>
            <p:cNvPr id="2" name="圆角矩形 1"/>
            <p:cNvSpPr/>
            <p:nvPr/>
          </p:nvSpPr>
          <p:spPr>
            <a:xfrm>
              <a:off x="2875069" y="151430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矩形 4"/>
            <p:cNvSpPr/>
            <p:nvPr/>
          </p:nvSpPr>
          <p:spPr>
            <a:xfrm>
              <a:off x="2951090" y="1498375"/>
              <a:ext cx="1358064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 </a:t>
              </a:r>
              <a:r>
                <a: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引例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66360" y="2244398"/>
            <a:ext cx="5693399" cy="426278"/>
            <a:chOff x="2875069" y="1970869"/>
            <a:chExt cx="5693399" cy="426278"/>
          </a:xfrm>
        </p:grpSpPr>
        <p:sp>
          <p:nvSpPr>
            <p:cNvPr id="41" name="圆角矩形 40"/>
            <p:cNvSpPr/>
            <p:nvPr/>
          </p:nvSpPr>
          <p:spPr>
            <a:xfrm>
              <a:off x="2875069" y="197086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矩形 62"/>
            <p:cNvSpPr/>
            <p:nvPr/>
          </p:nvSpPr>
          <p:spPr>
            <a:xfrm>
              <a:off x="2949618" y="1981649"/>
              <a:ext cx="315182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5.2 Hadoop 2.0</a:t>
              </a:r>
              <a:r>
                <a:rPr lang="zh-CN" altLang="en-US" sz="2100" spc="22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简述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66360" y="2905407"/>
            <a:ext cx="5693399" cy="426278"/>
            <a:chOff x="2875069" y="2436473"/>
            <a:chExt cx="5693399" cy="426278"/>
          </a:xfrm>
        </p:grpSpPr>
        <p:sp>
          <p:nvSpPr>
            <p:cNvPr id="35" name="圆角矩形 34"/>
            <p:cNvSpPr/>
            <p:nvPr/>
          </p:nvSpPr>
          <p:spPr>
            <a:xfrm>
              <a:off x="2875069" y="243647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949618" y="2447253"/>
              <a:ext cx="315182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5.3 Hadoop 2.0</a:t>
              </a:r>
              <a:r>
                <a:rPr lang="zh-CN" altLang="en-US" sz="2100" spc="22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66360" y="3566416"/>
            <a:ext cx="5693399" cy="426279"/>
            <a:chOff x="2875069" y="2902076"/>
            <a:chExt cx="5693399" cy="426279"/>
          </a:xfrm>
        </p:grpSpPr>
        <p:sp>
          <p:nvSpPr>
            <p:cNvPr id="39" name="圆角矩形 38"/>
            <p:cNvSpPr/>
            <p:nvPr/>
          </p:nvSpPr>
          <p:spPr>
            <a:xfrm>
              <a:off x="2875069" y="290207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949618" y="2912857"/>
              <a:ext cx="5618850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5.4 Hadoop 2.0</a:t>
              </a:r>
              <a:r>
                <a:rPr lang="zh-CN" altLang="en-US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体系架构</a:t>
              </a:r>
              <a:endParaRPr lang="zh-CN" altLang="en-US" sz="21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66360" y="4227426"/>
            <a:ext cx="5693399" cy="426278"/>
            <a:chOff x="2875069" y="3367680"/>
            <a:chExt cx="5693399" cy="426278"/>
          </a:xfrm>
        </p:grpSpPr>
        <p:sp>
          <p:nvSpPr>
            <p:cNvPr id="48" name="圆角矩形 47"/>
            <p:cNvSpPr/>
            <p:nvPr/>
          </p:nvSpPr>
          <p:spPr>
            <a:xfrm>
              <a:off x="2875069" y="3367680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949618" y="3378460"/>
              <a:ext cx="392126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 Hadoop 2.0</a:t>
              </a:r>
              <a:r>
                <a:rPr lang="zh-CN" altLang="en-US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访问接口</a:t>
              </a:r>
              <a:endParaRPr lang="zh-CN" altLang="en-US" sz="21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66360" y="4888433"/>
            <a:ext cx="5693399" cy="426278"/>
            <a:chOff x="2875069" y="3833284"/>
            <a:chExt cx="5693399" cy="426278"/>
          </a:xfrm>
        </p:grpSpPr>
        <p:sp>
          <p:nvSpPr>
            <p:cNvPr id="52" name="圆角矩形 51"/>
            <p:cNvSpPr/>
            <p:nvPr/>
          </p:nvSpPr>
          <p:spPr>
            <a:xfrm>
              <a:off x="2875069" y="3833284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949618" y="3844064"/>
              <a:ext cx="392126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5.6 Hadoop 2.0</a:t>
              </a:r>
              <a:r>
                <a:rPr lang="zh-CN" altLang="en-US" sz="21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编程接口</a:t>
              </a:r>
              <a:endParaRPr lang="zh-CN" altLang="en-US" sz="21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4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56331"/>
              </p:ext>
            </p:extLst>
          </p:nvPr>
        </p:nvGraphicFramePr>
        <p:xfrm>
          <a:off x="85720" y="799443"/>
          <a:ext cx="8915400" cy="5181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组件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功能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HDFS</a:t>
                      </a:r>
                      <a:endParaRPr lang="zh-CN" altLang="en-US" sz="14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分布式文件系统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MapReduce</a:t>
                      </a:r>
                      <a:endParaRPr lang="zh-CN" altLang="en-US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分布式并行编程模型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YARN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资源管理和调度器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Tez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运行在</a:t>
                      </a:r>
                      <a:r>
                        <a:rPr lang="en-US" altLang="zh-CN" sz="1400" dirty="0" smtClean="0"/>
                        <a:t>YARN</a:t>
                      </a:r>
                      <a:r>
                        <a:rPr lang="zh-CN" altLang="en-US" sz="1400" dirty="0" smtClean="0"/>
                        <a:t>之上的下一代</a:t>
                      </a:r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查询处理框架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Hive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上的数据仓库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HBase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上的非关系型的分布式数据库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Pig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一个基于</a:t>
                      </a:r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的大规模数据分析平台，提供类似</a:t>
                      </a:r>
                      <a:r>
                        <a:rPr lang="en-US" altLang="zh-CN" sz="1400" dirty="0" smtClean="0"/>
                        <a:t>SQL</a:t>
                      </a:r>
                      <a:r>
                        <a:rPr lang="zh-CN" altLang="en-US" sz="1400" dirty="0" smtClean="0"/>
                        <a:t>的查询语言</a:t>
                      </a:r>
                      <a:r>
                        <a:rPr lang="en-US" altLang="zh-CN" sz="1400" dirty="0" smtClean="0"/>
                        <a:t>Pig Latin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Sqoop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用于在</a:t>
                      </a:r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与传统数据库之间进行数据传递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Oozie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上的工作流管理系统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Zookeeper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提供分布式协调一致性服务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Storm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流计算框架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Flume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一个高可用的，高可靠的，分布式的海量日志采集、聚合和传输的系统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8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Ambari</a:t>
                      </a:r>
                      <a:endParaRPr lang="en-US" altLang="zh-CN" sz="140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快速部署工具，支持</a:t>
                      </a:r>
                      <a:r>
                        <a:rPr lang="en-US" altLang="zh-CN" sz="1400" dirty="0" smtClean="0"/>
                        <a:t>Apache </a:t>
                      </a:r>
                      <a:r>
                        <a:rPr lang="en-US" altLang="zh-CN" sz="1400" dirty="0" err="1" smtClean="0"/>
                        <a:t>Hadoop</a:t>
                      </a:r>
                      <a:r>
                        <a:rPr lang="zh-CN" altLang="en-US" sz="1400" dirty="0" smtClean="0"/>
                        <a:t>集群的供应、管理和监控</a:t>
                      </a:r>
                      <a:endParaRPr lang="en-US" altLang="zh-CN" sz="1400" dirty="0" smtClean="0"/>
                    </a:p>
                    <a:p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Kafka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一种高吞吐量的分布式发布订阅消息系统，可以处理消费者规模的网站中的所有动作流数据</a:t>
                      </a:r>
                      <a:endParaRPr lang="zh-CN" altLang="en-US" sz="14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Spark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类似于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的通用并行框架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18" y="990241"/>
            <a:ext cx="6533333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66573" y="2562726"/>
            <a:ext cx="5647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3300" b="1" spc="225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4" name="矩形 3"/>
          <p:cNvSpPr/>
          <p:nvPr/>
        </p:nvSpPr>
        <p:spPr>
          <a:xfrm>
            <a:off x="2447573" y="3381805"/>
            <a:ext cx="55034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5.4.1  Hadoop 2.0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公共组件</a:t>
            </a:r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Common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47573" y="3873472"/>
            <a:ext cx="41376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5.4.2  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分布式文件系统</a:t>
            </a:r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HDFS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47573" y="4365139"/>
            <a:ext cx="39053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5.4.3  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分布式操作系统</a:t>
            </a:r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Yarn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7573" y="4856806"/>
            <a:ext cx="47339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5.4.4  Hadoop 2.0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安全机制简介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_1"/>
          <p:cNvSpPr/>
          <p:nvPr/>
        </p:nvSpPr>
        <p:spPr>
          <a:xfrm>
            <a:off x="199435" y="60849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4" name="TextBox 3_1"/>
          <p:cNvSpPr txBox="1"/>
          <p:nvPr/>
        </p:nvSpPr>
        <p:spPr>
          <a:xfrm>
            <a:off x="404049" y="854950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Common</a:t>
            </a:r>
            <a:r>
              <a:rPr lang="zh-CN" altLang="en-US" sz="2400" b="1" dirty="0">
                <a:solidFill>
                  <a:schemeClr val="accent6"/>
                </a:solidFill>
              </a:rPr>
              <a:t>定位</a:t>
            </a:r>
          </a:p>
        </p:txBody>
      </p:sp>
      <p:sp>
        <p:nvSpPr>
          <p:cNvPr id="5" name="Oval 4_1"/>
          <p:cNvSpPr/>
          <p:nvPr/>
        </p:nvSpPr>
        <p:spPr>
          <a:xfrm>
            <a:off x="298321" y="100125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443408" y="1496198"/>
            <a:ext cx="8290283" cy="1338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其他模块的公共组件，定义了程序员取得</a:t>
            </a:r>
            <a:r>
              <a:rPr lang="zh-CN" altLang="en-US" b="1" dirty="0"/>
              <a:t>集群服务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的编程接口，为其他模块提供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这种设计方法，</a:t>
            </a:r>
            <a:r>
              <a:rPr lang="zh-CN" altLang="en-US" dirty="0">
                <a:latin typeface="+mn-ea"/>
              </a:rPr>
              <a:t>降低</a:t>
            </a: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设计的复杂性，减少了其他模块之间的耦合性，</a:t>
            </a:r>
            <a:r>
              <a:rPr lang="zh-CN" altLang="en-US" spc="300" dirty="0">
                <a:latin typeface="+mn-ea"/>
              </a:rPr>
              <a:t>增强了</a:t>
            </a:r>
            <a:r>
              <a:rPr lang="en-US" altLang="zh-CN" spc="300" dirty="0">
                <a:latin typeface="+mn-ea"/>
              </a:rPr>
              <a:t>Hadoop</a:t>
            </a:r>
            <a:r>
              <a:rPr lang="zh-CN" altLang="en-US" spc="300" dirty="0">
                <a:latin typeface="+mn-ea"/>
              </a:rPr>
              <a:t>的</a:t>
            </a:r>
            <a:r>
              <a:rPr lang="zh-CN" altLang="en-US" dirty="0">
                <a:latin typeface="+mn-ea"/>
              </a:rPr>
              <a:t>健壮性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984" y="2965686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</a:rPr>
              <a:t>Common</a:t>
            </a:r>
            <a:r>
              <a:rPr lang="zh-CN" altLang="en-US" b="1" dirty="0">
                <a:solidFill>
                  <a:schemeClr val="accent6"/>
                </a:solidFill>
              </a:rPr>
              <a:t>功能</a:t>
            </a:r>
          </a:p>
        </p:txBody>
      </p:sp>
      <p:sp>
        <p:nvSpPr>
          <p:cNvPr id="9" name="矩形 8"/>
          <p:cNvSpPr/>
          <p:nvPr/>
        </p:nvSpPr>
        <p:spPr>
          <a:xfrm>
            <a:off x="443409" y="3493059"/>
            <a:ext cx="3921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）提供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和程序员编程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接口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8700" y="3835009"/>
            <a:ext cx="542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org.apache.Hadoop.conf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：全局配置文件类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org.apache.Hadoop.fs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：文件系统接口类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org.apache.Hadoop.io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：文件系统的操作流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org.apache.Hadoop.security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：安全机制接口类</a:t>
            </a:r>
          </a:p>
        </p:txBody>
      </p:sp>
    </p:spTree>
    <p:extLst>
      <p:ext uri="{BB962C8B-B14F-4D97-AF65-F5344CB8AC3E}">
        <p14:creationId xmlns:p14="http://schemas.microsoft.com/office/powerpoint/2010/main" val="3034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46648"/>
            <a:ext cx="9055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）本地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Hadoop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如：本地库提供高性能的压缩。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）超级用户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superuser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用户有严格的权限管理，提供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superuser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模拟其他用户的能力，需要在配置文件中申明允许。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服务级别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认证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只允许特定用户组或用户执行某一操作。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）配置文件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core-site.xml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Hadoop.security.authorization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值设置为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true</a:t>
            </a: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）配置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Hadoop-policy.xml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认证</a:t>
            </a: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 SPNEGO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协议，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端必须使用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Kerberos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认证才能取得服务端服务。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配置步骤分为服务器端和客户端浏览器（支持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Kerberos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认证，如火狐或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147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HDFS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目标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199435" y="1761398"/>
            <a:ext cx="8297438" cy="30008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目标是提供高容错、高扩展和高可靠的分布式存储服务，并提供服务访问接口（如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和管理接口）。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提高扩展性，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master/slave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架构来构建分布式存储集群，这种架构很容易向集群中任意添加或删除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采用数据块存储机制（多副本），保证了数据的高可靠。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04049" y="1955733"/>
            <a:ext cx="829581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04049" y="3113153"/>
            <a:ext cx="829581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4049" y="4218017"/>
            <a:ext cx="8295814" cy="911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4049" y="5443028"/>
            <a:ext cx="829581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体系架构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25648" y="1335432"/>
            <a:ext cx="125380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HDFS</a:t>
            </a:r>
            <a:r>
              <a:rPr lang="zh-CN" altLang="en-US">
                <a:solidFill>
                  <a:schemeClr val="bg1"/>
                </a:solidFill>
              </a:rPr>
              <a:t>架构</a:t>
            </a:r>
          </a:p>
        </p:txBody>
      </p:sp>
      <p:sp>
        <p:nvSpPr>
          <p:cNvPr id="8" name="矩形 7"/>
          <p:cNvSpPr/>
          <p:nvPr/>
        </p:nvSpPr>
        <p:spPr>
          <a:xfrm>
            <a:off x="441816" y="1955733"/>
            <a:ext cx="6085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</a:rPr>
              <a:t>HDFS</a:t>
            </a: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master/slave</a:t>
            </a:r>
            <a:r>
              <a:rPr lang="zh-CN" altLang="en-US" dirty="0">
                <a:solidFill>
                  <a:schemeClr val="bg1"/>
                </a:solidFill>
              </a:rPr>
              <a:t>体系来构建分布式存储服务</a:t>
            </a:r>
          </a:p>
        </p:txBody>
      </p:sp>
      <p:sp>
        <p:nvSpPr>
          <p:cNvPr id="10" name="矩形 9"/>
          <p:cNvSpPr/>
          <p:nvPr/>
        </p:nvSpPr>
        <p:spPr>
          <a:xfrm>
            <a:off x="1301353" y="2431461"/>
            <a:ext cx="494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既提高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的可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扩展性，又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简化了架构设计</a:t>
            </a:r>
          </a:p>
        </p:txBody>
      </p:sp>
      <p:sp>
        <p:nvSpPr>
          <p:cNvPr id="11" name="矩形 10"/>
          <p:cNvSpPr/>
          <p:nvPr/>
        </p:nvSpPr>
        <p:spPr>
          <a:xfrm>
            <a:off x="1301353" y="361017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优化存储颗粒度</a:t>
            </a:r>
          </a:p>
        </p:txBody>
      </p:sp>
      <p:sp>
        <p:nvSpPr>
          <p:cNvPr id="12" name="矩形 11"/>
          <p:cNvSpPr/>
          <p:nvPr/>
        </p:nvSpPr>
        <p:spPr>
          <a:xfrm>
            <a:off x="441816" y="3113153"/>
            <a:ext cx="2927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</a:rPr>
              <a:t>HDFS</a:t>
            </a:r>
            <a:r>
              <a:rPr lang="zh-CN" altLang="en-US" dirty="0">
                <a:solidFill>
                  <a:schemeClr val="bg1"/>
                </a:solidFill>
              </a:rPr>
              <a:t>里将文件分块存储</a:t>
            </a:r>
          </a:p>
        </p:txBody>
      </p:sp>
      <p:sp>
        <p:nvSpPr>
          <p:cNvPr id="13" name="矩形 12"/>
          <p:cNvSpPr/>
          <p:nvPr/>
        </p:nvSpPr>
        <p:spPr>
          <a:xfrm>
            <a:off x="441817" y="4206309"/>
            <a:ext cx="6568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bg1"/>
                </a:solidFill>
              </a:rPr>
              <a:t>namenode</a:t>
            </a:r>
            <a:r>
              <a:rPr lang="zh-CN" altLang="en-US" dirty="0">
                <a:solidFill>
                  <a:schemeClr val="bg1"/>
                </a:solidFill>
              </a:rPr>
              <a:t>统一管理所有</a:t>
            </a:r>
            <a:r>
              <a:rPr lang="en-US" altLang="zh-CN" dirty="0">
                <a:solidFill>
                  <a:schemeClr val="bg1"/>
                </a:solidFill>
              </a:rPr>
              <a:t>slave</a:t>
            </a:r>
            <a:r>
              <a:rPr lang="zh-CN" altLang="en-US" dirty="0">
                <a:solidFill>
                  <a:schemeClr val="bg1"/>
                </a:solidFill>
              </a:rPr>
              <a:t>机器</a:t>
            </a:r>
            <a:r>
              <a:rPr lang="en-US" altLang="zh-CN" dirty="0" err="1">
                <a:solidFill>
                  <a:schemeClr val="bg1"/>
                </a:solidFill>
              </a:rPr>
              <a:t>datanode</a:t>
            </a:r>
            <a:r>
              <a:rPr lang="zh-CN" altLang="en-US" dirty="0">
                <a:solidFill>
                  <a:schemeClr val="bg1"/>
                </a:solidFill>
              </a:rPr>
              <a:t>存储空间，</a:t>
            </a:r>
            <a:r>
              <a:rPr lang="en-US" altLang="zh-CN" dirty="0" err="1">
                <a:solidFill>
                  <a:schemeClr val="bg1"/>
                </a:solidFill>
              </a:rPr>
              <a:t>datanode</a:t>
            </a:r>
            <a:r>
              <a:rPr lang="zh-CN" altLang="en-US" dirty="0">
                <a:solidFill>
                  <a:schemeClr val="bg1"/>
                </a:solidFill>
              </a:rPr>
              <a:t>以</a:t>
            </a:r>
            <a:r>
              <a:rPr lang="zh-CN" altLang="en-US" b="1" dirty="0" smtClean="0">
                <a:solidFill>
                  <a:srgbClr val="FF0000"/>
                </a:solidFill>
              </a:rPr>
              <a:t>块</a:t>
            </a:r>
            <a:r>
              <a:rPr lang="zh-CN" altLang="en-US" dirty="0" smtClean="0">
                <a:solidFill>
                  <a:schemeClr val="bg1"/>
                </a:solidFill>
              </a:rPr>
              <a:t>（默认</a:t>
            </a:r>
            <a:r>
              <a:rPr lang="en-US" altLang="zh-CN" dirty="0" smtClean="0">
                <a:solidFill>
                  <a:schemeClr val="bg1"/>
                </a:solidFill>
              </a:rPr>
              <a:t>128MB</a:t>
            </a:r>
            <a:r>
              <a:rPr lang="zh-CN" altLang="en-US" dirty="0" smtClean="0">
                <a:solidFill>
                  <a:schemeClr val="bg1"/>
                </a:solidFill>
              </a:rPr>
              <a:t>）为</a:t>
            </a:r>
            <a:r>
              <a:rPr lang="zh-CN" altLang="en-US" dirty="0">
                <a:solidFill>
                  <a:schemeClr val="bg1"/>
                </a:solidFill>
              </a:rPr>
              <a:t>单位存储实际的数据</a:t>
            </a:r>
          </a:p>
        </p:txBody>
      </p:sp>
      <p:sp>
        <p:nvSpPr>
          <p:cNvPr id="14" name="矩形 13"/>
          <p:cNvSpPr/>
          <p:nvPr/>
        </p:nvSpPr>
        <p:spPr>
          <a:xfrm>
            <a:off x="441816" y="5443028"/>
            <a:ext cx="6479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真正的文件</a:t>
            </a:r>
            <a:r>
              <a:rPr lang="en-US" altLang="zh-CN" dirty="0">
                <a:solidFill>
                  <a:schemeClr val="bg1"/>
                </a:solidFill>
              </a:rPr>
              <a:t>I/O</a:t>
            </a:r>
            <a:r>
              <a:rPr lang="zh-CN" altLang="en-US" dirty="0">
                <a:solidFill>
                  <a:schemeClr val="bg1"/>
                </a:solidFill>
              </a:rPr>
              <a:t>操作时客户端直接和</a:t>
            </a:r>
            <a:r>
              <a:rPr lang="en-US" altLang="zh-CN" dirty="0" err="1">
                <a:solidFill>
                  <a:schemeClr val="bg1"/>
                </a:solidFill>
              </a:rPr>
              <a:t>datanode</a:t>
            </a:r>
            <a:r>
              <a:rPr lang="zh-CN" altLang="en-US" dirty="0">
                <a:solidFill>
                  <a:schemeClr val="bg1"/>
                </a:solidFill>
              </a:rPr>
              <a:t>交互</a:t>
            </a:r>
          </a:p>
        </p:txBody>
      </p:sp>
      <p:sp>
        <p:nvSpPr>
          <p:cNvPr id="19" name="直角上箭头 18"/>
          <p:cNvSpPr/>
          <p:nvPr/>
        </p:nvSpPr>
        <p:spPr>
          <a:xfrm rot="5400000">
            <a:off x="880708" y="2296429"/>
            <a:ext cx="349253" cy="492037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上箭头 19"/>
          <p:cNvSpPr/>
          <p:nvPr/>
        </p:nvSpPr>
        <p:spPr>
          <a:xfrm rot="5400000">
            <a:off x="880708" y="3453225"/>
            <a:ext cx="349253" cy="492037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25648" y="2343805"/>
            <a:ext cx="1855998" cy="1338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25648" y="4595642"/>
            <a:ext cx="1855998" cy="9453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体系架构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25648" y="1335432"/>
            <a:ext cx="125380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HDFS</a:t>
            </a:r>
            <a:r>
              <a:rPr lang="zh-CN" altLang="en-US">
                <a:solidFill>
                  <a:schemeClr val="bg1"/>
                </a:solidFill>
              </a:rPr>
              <a:t>架构</a:t>
            </a:r>
          </a:p>
        </p:txBody>
      </p:sp>
      <p:sp>
        <p:nvSpPr>
          <p:cNvPr id="8" name="矩形 7"/>
          <p:cNvSpPr/>
          <p:nvPr/>
        </p:nvSpPr>
        <p:spPr>
          <a:xfrm>
            <a:off x="615503" y="2710526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NameNode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803" y="30174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主控制服务器</a:t>
            </a:r>
          </a:p>
        </p:txBody>
      </p:sp>
      <p:sp>
        <p:nvSpPr>
          <p:cNvPr id="10" name="矩形 9"/>
          <p:cNvSpPr/>
          <p:nvPr/>
        </p:nvSpPr>
        <p:spPr>
          <a:xfrm>
            <a:off x="2383720" y="2303464"/>
            <a:ext cx="65609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负责维护文件系统的命名空间（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协调客户端对文件的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访问，记录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命名空间内的任何改动或命名空间本身的属性改动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（打开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、关闭、重命名）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7638" y="4874253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DataNode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83720" y="4606670"/>
            <a:ext cx="6413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负责它们所在的物理节点上的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存储管理（数据块的创建、复制、删除、读取）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8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22837" y="1399993"/>
            <a:ext cx="8372820" cy="4504609"/>
            <a:chOff x="422837" y="1183944"/>
            <a:chExt cx="8372820" cy="4504609"/>
          </a:xfrm>
        </p:grpSpPr>
        <p:sp>
          <p:nvSpPr>
            <p:cNvPr id="6" name="矩形 5"/>
            <p:cNvSpPr/>
            <p:nvPr/>
          </p:nvSpPr>
          <p:spPr>
            <a:xfrm>
              <a:off x="5576660" y="2819400"/>
              <a:ext cx="3218997" cy="19177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09600" y="3187700"/>
              <a:ext cx="1193800" cy="11557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862410" y="3187700"/>
              <a:ext cx="1193800" cy="11557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29033" y="3187700"/>
              <a:ext cx="1193800" cy="11557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8200" y="3187700"/>
              <a:ext cx="1193800" cy="11557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90163" y="3187700"/>
              <a:ext cx="1193800" cy="11557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717924" y="1183944"/>
              <a:ext cx="1666876" cy="784556"/>
            </a:xfrm>
            <a:prstGeom prst="roundRect">
              <a:avLst>
                <a:gd name="adj" fmla="val 1019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NameNode</a:t>
              </a:r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3698" y="1867947"/>
              <a:ext cx="1243227" cy="5577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客户端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4768" y="2819400"/>
              <a:ext cx="4375390" cy="1917700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23698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272047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72047" y="393065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200293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200293" y="393065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599413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111845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982839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07635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982839" y="3978275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571474" y="3978275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063594" y="3978275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36056" y="3517900"/>
              <a:ext cx="255802" cy="260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>
              <a:stCxn id="13" idx="7"/>
              <a:endCxn id="12" idx="1"/>
            </p:cNvCxnSpPr>
            <p:nvPr/>
          </p:nvCxnSpPr>
          <p:spPr>
            <a:xfrm flipV="1">
              <a:off x="1884859" y="1576222"/>
              <a:ext cx="1833065" cy="3734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2" idx="3"/>
              <a:endCxn id="25" idx="0"/>
            </p:cNvCxnSpPr>
            <p:nvPr/>
          </p:nvCxnSpPr>
          <p:spPr>
            <a:xfrm>
              <a:off x="5384800" y="1576222"/>
              <a:ext cx="1350736" cy="194167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3" idx="3"/>
              <a:endCxn id="24" idx="1"/>
            </p:cNvCxnSpPr>
            <p:nvPr/>
          </p:nvCxnSpPr>
          <p:spPr>
            <a:xfrm>
              <a:off x="4367647" y="3648075"/>
              <a:ext cx="161519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22" idx="2"/>
            </p:cNvCxnSpPr>
            <p:nvPr/>
          </p:nvCxnSpPr>
          <p:spPr>
            <a:xfrm>
              <a:off x="3727314" y="3778250"/>
              <a:ext cx="1200745" cy="14349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26" idx="2"/>
              <a:endCxn id="16" idx="7"/>
            </p:cNvCxnSpPr>
            <p:nvPr/>
          </p:nvCxnSpPr>
          <p:spPr>
            <a:xfrm flipH="1">
              <a:off x="5680344" y="4238625"/>
              <a:ext cx="430396" cy="97385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3" idx="3"/>
            </p:cNvCxnSpPr>
            <p:nvPr/>
          </p:nvCxnSpPr>
          <p:spPr>
            <a:xfrm flipH="1">
              <a:off x="756102" y="2344020"/>
              <a:ext cx="249662" cy="10484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4619183" y="5130799"/>
              <a:ext cx="1243227" cy="5577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客户端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 rot="20929433">
              <a:off x="2094542" y="13915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元数据操作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80933" y="28007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读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2837" y="436183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机架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830109" y="32787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复制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982839" y="205751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数据块操作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568862" y="282935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DataNode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24265" y="47736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写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963092" y="2842854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DataNode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43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体系架构</a:t>
            </a:r>
          </a:p>
        </p:txBody>
      </p:sp>
      <p:sp>
        <p:nvSpPr>
          <p:cNvPr id="44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/>
          <p:cNvSpPr/>
          <p:nvPr/>
        </p:nvSpPr>
        <p:spPr>
          <a:xfrm>
            <a:off x="425648" y="1335432"/>
            <a:ext cx="125380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HDFS</a:t>
            </a:r>
            <a:r>
              <a:rPr lang="zh-CN" altLang="en-US">
                <a:solidFill>
                  <a:schemeClr val="bg1"/>
                </a:solidFill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113748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体系架构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323850" y="1389364"/>
            <a:ext cx="814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使用事务日志（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EditLog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）记录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元数据的变化，使用映象文件（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FsImage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）存储文件系统的命名空间</a:t>
            </a:r>
          </a:p>
        </p:txBody>
      </p:sp>
      <p:sp>
        <p:nvSpPr>
          <p:cNvPr id="8" name="矩形 7"/>
          <p:cNvSpPr/>
          <p:nvPr/>
        </p:nvSpPr>
        <p:spPr>
          <a:xfrm>
            <a:off x="346729" y="2227829"/>
            <a:ext cx="8123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事务日志和映象文件都存储在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的本地文件系统中。</a:t>
            </a:r>
          </a:p>
        </p:txBody>
      </p:sp>
      <p:sp>
        <p:nvSpPr>
          <p:cNvPr id="9" name="矩形 8"/>
          <p:cNvSpPr/>
          <p:nvPr/>
        </p:nvSpPr>
        <p:spPr>
          <a:xfrm>
            <a:off x="346729" y="2789295"/>
            <a:ext cx="8060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启动时，从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磁盘读取映象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文件和事务日志，将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新的元数据刷新到本地磁盘的新的映象文件中，这样可以截去旧的事务日志，这个过程称为检查点（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Checkpoint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46728" y="3869060"/>
            <a:ext cx="8123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还有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Secondary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节点，它辅助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处理映象文件和事务日志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。它会周期从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上复制映像文件和事务日志到临时目录，合并成新的映像文件后，再重新上传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更新映象文件并清理事务日志，使得事务日志的大小始终控制在可配置的限度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下。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28127" y="2562726"/>
            <a:ext cx="47436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3300" b="1" spc="225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sp>
        <p:nvSpPr>
          <p:cNvPr id="4" name="矩形 3"/>
          <p:cNvSpPr/>
          <p:nvPr/>
        </p:nvSpPr>
        <p:spPr>
          <a:xfrm>
            <a:off x="2909127" y="3381805"/>
            <a:ext cx="35413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5.2.1  Hadoop 2.0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由来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127" y="3873472"/>
            <a:ext cx="41376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  <a:latin typeface="+mn-ea"/>
              </a:rPr>
              <a:t>5.2.2  Hadoop 2.0</a:t>
            </a:r>
            <a:r>
              <a:rPr lang="zh-CN" altLang="en-US" sz="2100" kern="500" spc="225" dirty="0">
                <a:solidFill>
                  <a:schemeClr val="bg1"/>
                </a:solidFill>
                <a:latin typeface="+mn-ea"/>
              </a:rPr>
              <a:t>相关项目</a:t>
            </a:r>
          </a:p>
        </p:txBody>
      </p:sp>
      <p:sp>
        <p:nvSpPr>
          <p:cNvPr id="8" name="矩形 7"/>
          <p:cNvSpPr/>
          <p:nvPr/>
        </p:nvSpPr>
        <p:spPr>
          <a:xfrm>
            <a:off x="2909127" y="4365139"/>
            <a:ext cx="29642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  <a:latin typeface="+mn-ea"/>
              </a:rPr>
              <a:t>5.2.3  Hadoop</a:t>
            </a:r>
            <a:r>
              <a:rPr lang="zh-CN" altLang="en-US" sz="2100" kern="500" spc="225">
                <a:solidFill>
                  <a:schemeClr val="bg1"/>
                </a:solidFill>
                <a:latin typeface="+mn-ea"/>
              </a:rPr>
              <a:t>应用</a:t>
            </a:r>
            <a:endParaRPr lang="zh-CN" altLang="en-US" sz="2100" kern="500" spc="225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97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46348" y="2665958"/>
            <a:ext cx="7412037" cy="2844800"/>
            <a:chOff x="425648" y="2665958"/>
            <a:chExt cx="7412037" cy="2844800"/>
          </a:xfrm>
        </p:grpSpPr>
        <p:sp>
          <p:nvSpPr>
            <p:cNvPr id="3" name="矩形 2"/>
            <p:cNvSpPr/>
            <p:nvPr/>
          </p:nvSpPr>
          <p:spPr>
            <a:xfrm>
              <a:off x="2173485" y="2665958"/>
              <a:ext cx="2006600" cy="1003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NameNode</a:t>
              </a: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776985" y="2665958"/>
              <a:ext cx="3060700" cy="10033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BackupNode</a:t>
              </a:r>
            </a:p>
            <a:p>
              <a:pPr algn="ctr"/>
              <a:r>
                <a:rPr lang="zh-CN" altLang="en-US"/>
                <a:t>或者</a:t>
              </a:r>
              <a:endParaRPr lang="en-US" altLang="zh-CN"/>
            </a:p>
            <a:p>
              <a:pPr algn="ctr"/>
              <a:r>
                <a:rPr lang="en-US" altLang="zh-CN"/>
                <a:t>SecondaryNameNode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25648" y="4507458"/>
              <a:ext cx="1570037" cy="1003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91766" y="4507458"/>
              <a:ext cx="1570037" cy="1003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522316" y="4507458"/>
              <a:ext cx="1570037" cy="1003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cxnSp>
          <p:nvCxnSpPr>
            <p:cNvPr id="9" name="直接连接符 8"/>
            <p:cNvCxnSpPr>
              <a:stCxn id="3" idx="3"/>
              <a:endCxn id="5" idx="1"/>
            </p:cNvCxnSpPr>
            <p:nvPr/>
          </p:nvCxnSpPr>
          <p:spPr>
            <a:xfrm>
              <a:off x="4180085" y="3167608"/>
              <a:ext cx="5969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3" idx="2"/>
              <a:endCxn id="6" idx="0"/>
            </p:cNvCxnSpPr>
            <p:nvPr/>
          </p:nvCxnSpPr>
          <p:spPr>
            <a:xfrm flipH="1">
              <a:off x="1210667" y="3669258"/>
              <a:ext cx="1966118" cy="838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2"/>
              <a:endCxn id="7" idx="0"/>
            </p:cNvCxnSpPr>
            <p:nvPr/>
          </p:nvCxnSpPr>
          <p:spPr>
            <a:xfrm>
              <a:off x="3176785" y="3669258"/>
              <a:ext cx="0" cy="838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3" idx="2"/>
              <a:endCxn id="8" idx="0"/>
            </p:cNvCxnSpPr>
            <p:nvPr/>
          </p:nvCxnSpPr>
          <p:spPr>
            <a:xfrm>
              <a:off x="3176785" y="3669258"/>
              <a:ext cx="3130550" cy="838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10" name="矩形 9"/>
          <p:cNvSpPr/>
          <p:nvPr/>
        </p:nvSpPr>
        <p:spPr>
          <a:xfrm>
            <a:off x="379828" y="1425552"/>
            <a:ext cx="8231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一般拓扑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：只有单个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，使用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SecondaryNameNode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BackupNode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节点实时获取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元数据信息，备份元数据。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95696" y="915635"/>
            <a:ext cx="171547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HDFS</a:t>
            </a:r>
            <a:r>
              <a:rPr lang="zh-CN" altLang="en-US" dirty="0">
                <a:solidFill>
                  <a:schemeClr val="bg1"/>
                </a:solidFill>
              </a:rPr>
              <a:t>典型拓扑</a:t>
            </a:r>
          </a:p>
        </p:txBody>
      </p:sp>
    </p:spTree>
    <p:extLst>
      <p:ext uri="{BB962C8B-B14F-4D97-AF65-F5344CB8AC3E}">
        <p14:creationId xmlns:p14="http://schemas.microsoft.com/office/powerpoint/2010/main" val="95452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40510" y="2327898"/>
            <a:ext cx="7787958" cy="3555312"/>
            <a:chOff x="540510" y="2327898"/>
            <a:chExt cx="7787958" cy="3555312"/>
          </a:xfrm>
        </p:grpSpPr>
        <p:sp>
          <p:nvSpPr>
            <p:cNvPr id="6" name="矩形 5"/>
            <p:cNvSpPr/>
            <p:nvPr/>
          </p:nvSpPr>
          <p:spPr>
            <a:xfrm>
              <a:off x="540510" y="5200946"/>
              <a:ext cx="1570037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799137" y="5200946"/>
              <a:ext cx="1570037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758431" y="5200946"/>
              <a:ext cx="1570037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DataNode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07608" y="3792117"/>
              <a:ext cx="1570037" cy="6822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NameNode</a:t>
              </a: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27919" y="3792117"/>
              <a:ext cx="1570037" cy="6822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NameNode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17177" y="2327898"/>
              <a:ext cx="1320630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HTTPFS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18088" y="2327898"/>
              <a:ext cx="1524992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ZooKeeper</a:t>
              </a:r>
              <a:r>
                <a:rPr lang="zh-CN" altLang="en-US"/>
                <a:t>集群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860782" y="2327898"/>
              <a:ext cx="1737174" cy="6822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JournalNode</a:t>
              </a:r>
              <a:r>
                <a:rPr lang="zh-CN" altLang="en-US"/>
                <a:t>集群</a:t>
              </a:r>
              <a:endParaRPr lang="en-US" altLang="zh-CN"/>
            </a:p>
          </p:txBody>
        </p:sp>
        <p:cxnSp>
          <p:nvCxnSpPr>
            <p:cNvPr id="14" name="直接连接符 13"/>
            <p:cNvCxnSpPr>
              <a:stCxn id="11" idx="2"/>
              <a:endCxn id="9" idx="0"/>
            </p:cNvCxnSpPr>
            <p:nvPr/>
          </p:nvCxnSpPr>
          <p:spPr>
            <a:xfrm>
              <a:off x="1377492" y="3010162"/>
              <a:ext cx="1215135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1" idx="2"/>
              <a:endCxn id="10" idx="0"/>
            </p:cNvCxnSpPr>
            <p:nvPr/>
          </p:nvCxnSpPr>
          <p:spPr>
            <a:xfrm>
              <a:off x="1377492" y="3010162"/>
              <a:ext cx="4435446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2" idx="2"/>
              <a:endCxn id="9" idx="0"/>
            </p:cNvCxnSpPr>
            <p:nvPr/>
          </p:nvCxnSpPr>
          <p:spPr>
            <a:xfrm flipH="1">
              <a:off x="2592627" y="3010162"/>
              <a:ext cx="1087957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2" idx="2"/>
              <a:endCxn id="10" idx="0"/>
            </p:cNvCxnSpPr>
            <p:nvPr/>
          </p:nvCxnSpPr>
          <p:spPr>
            <a:xfrm>
              <a:off x="3680584" y="3010162"/>
              <a:ext cx="2132354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3" idx="2"/>
              <a:endCxn id="9" idx="0"/>
            </p:cNvCxnSpPr>
            <p:nvPr/>
          </p:nvCxnSpPr>
          <p:spPr>
            <a:xfrm flipH="1">
              <a:off x="2592627" y="3010162"/>
              <a:ext cx="3136742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9" idx="2"/>
              <a:endCxn id="6" idx="0"/>
            </p:cNvCxnSpPr>
            <p:nvPr/>
          </p:nvCxnSpPr>
          <p:spPr>
            <a:xfrm flipH="1">
              <a:off x="1325529" y="4474381"/>
              <a:ext cx="1267098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9" idx="2"/>
              <a:endCxn id="7" idx="0"/>
            </p:cNvCxnSpPr>
            <p:nvPr/>
          </p:nvCxnSpPr>
          <p:spPr>
            <a:xfrm>
              <a:off x="2592627" y="4474381"/>
              <a:ext cx="991529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9" idx="2"/>
              <a:endCxn id="8" idx="0"/>
            </p:cNvCxnSpPr>
            <p:nvPr/>
          </p:nvCxnSpPr>
          <p:spPr>
            <a:xfrm>
              <a:off x="2592627" y="4474381"/>
              <a:ext cx="4950823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10" idx="2"/>
              <a:endCxn id="6" idx="0"/>
            </p:cNvCxnSpPr>
            <p:nvPr/>
          </p:nvCxnSpPr>
          <p:spPr>
            <a:xfrm flipH="1">
              <a:off x="1325529" y="4474381"/>
              <a:ext cx="4487409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0" idx="2"/>
              <a:endCxn id="7" idx="0"/>
            </p:cNvCxnSpPr>
            <p:nvPr/>
          </p:nvCxnSpPr>
          <p:spPr>
            <a:xfrm flipH="1">
              <a:off x="3584156" y="4474381"/>
              <a:ext cx="2228782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10" idx="2"/>
              <a:endCxn id="8" idx="0"/>
            </p:cNvCxnSpPr>
            <p:nvPr/>
          </p:nvCxnSpPr>
          <p:spPr>
            <a:xfrm>
              <a:off x="5812938" y="4474381"/>
              <a:ext cx="1730512" cy="7265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3" idx="2"/>
              <a:endCxn id="10" idx="0"/>
            </p:cNvCxnSpPr>
            <p:nvPr/>
          </p:nvCxnSpPr>
          <p:spPr>
            <a:xfrm>
              <a:off x="5729369" y="3010162"/>
              <a:ext cx="83569" cy="78195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30" name="矩形 29"/>
          <p:cNvSpPr/>
          <p:nvPr/>
        </p:nvSpPr>
        <p:spPr>
          <a:xfrm>
            <a:off x="89568" y="1212788"/>
            <a:ext cx="8863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）商用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拓扑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：有两个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ZooKeeper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节点间的热切换。</a:t>
            </a:r>
          </a:p>
        </p:txBody>
      </p:sp>
    </p:spTree>
    <p:extLst>
      <p:ext uri="{BB962C8B-B14F-4D97-AF65-F5344CB8AC3E}">
        <p14:creationId xmlns:p14="http://schemas.microsoft.com/office/powerpoint/2010/main" val="23018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12161" y="1207436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）冗余</a:t>
            </a:r>
            <a:r>
              <a:rPr lang="zh-CN" altLang="en-US" sz="2400" b="1" dirty="0"/>
              <a:t>备份</a:t>
            </a:r>
          </a:p>
        </p:txBody>
      </p:sp>
      <p:sp>
        <p:nvSpPr>
          <p:cNvPr id="34" name="矩形 33"/>
          <p:cNvSpPr/>
          <p:nvPr/>
        </p:nvSpPr>
        <p:spPr>
          <a:xfrm>
            <a:off x="112161" y="1582031"/>
            <a:ext cx="8324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将每个文件存储成一系列数据块（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），默认块大小为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64MB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（可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128MB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为了容错，文件的所有数据块都会有副本（副本数量即复制因子，可配置）。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的文件都是一次性写入的，并且严格限制为任何时候都只有一个写用户。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705770"/>
            <a:ext cx="319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8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800" b="1" dirty="0" smtClean="0">
                <a:solidFill>
                  <a:schemeClr val="accent6"/>
                </a:solidFill>
              </a:rPr>
              <a:t>HDFS</a:t>
            </a:r>
            <a:r>
              <a:rPr lang="zh-CN" altLang="en-US" sz="2800" b="1" dirty="0">
                <a:solidFill>
                  <a:schemeClr val="accent6"/>
                </a:solidFill>
              </a:rPr>
              <a:t>内部特性</a:t>
            </a:r>
          </a:p>
        </p:txBody>
      </p:sp>
      <p:sp>
        <p:nvSpPr>
          <p:cNvPr id="36" name="灯片编号占位符 11"/>
          <p:cNvSpPr txBox="1">
            <a:spLocks/>
          </p:cNvSpPr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 smtClean="0">
                <a:solidFill>
                  <a:schemeClr val="tx2"/>
                </a:solidFill>
              </a:rPr>
              <a:t>51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2161" y="3463832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）副本</a:t>
            </a:r>
            <a:r>
              <a:rPr lang="zh-CN" altLang="en-US" sz="2400" b="1" dirty="0"/>
              <a:t>存放</a:t>
            </a:r>
          </a:p>
        </p:txBody>
      </p:sp>
      <p:sp>
        <p:nvSpPr>
          <p:cNvPr id="38" name="矩形 37"/>
          <p:cNvSpPr/>
          <p:nvPr/>
        </p:nvSpPr>
        <p:spPr>
          <a:xfrm>
            <a:off x="112161" y="4052972"/>
            <a:ext cx="832485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集群一般运行在多个机架上，不同机架上机器的通信需要通过交换机。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采用机架感知（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Rack-aware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）的策略来改进数据的可靠性、可用性和网络带宽的利用率。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机架的错误远比节点的错误少，这个策略可以防止整个机架失效时数据丢失，提高数据的可靠性和可用性，又能保证性能。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02586" y="10626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数据块副本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541417" y="1431947"/>
            <a:ext cx="5799909" cy="1353196"/>
          </a:xfrm>
          <a:prstGeom prst="roundRect">
            <a:avLst>
              <a:gd name="adj" fmla="val 701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53963" y="1554547"/>
            <a:ext cx="517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NameNode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（文件名，副本名，数据块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3963" y="1969207"/>
            <a:ext cx="404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/user/grid/data/part-0, r:3, {1, 2},…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3963" y="2374976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/user/grid/data/part-1, r:3, {3, 4 , 5},…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960" y="3035322"/>
            <a:ext cx="2905125" cy="15582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813" y="3100424"/>
            <a:ext cx="1279762" cy="1141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43125" y="3100424"/>
            <a:ext cx="1244363" cy="1141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8684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69967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3043" y="3724064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1329" y="423287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机架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96627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77910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91421" y="3724064"/>
            <a:ext cx="329389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96627" y="3724064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978315" y="3035322"/>
            <a:ext cx="4365585" cy="15582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68168" y="3100424"/>
            <a:ext cx="1279762" cy="1141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57480" y="3100424"/>
            <a:ext cx="1244363" cy="1141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03039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784322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77398" y="3724064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587939" y="423287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机架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0982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305776" y="3724064"/>
            <a:ext cx="329389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7011393" y="3100424"/>
            <a:ext cx="1244363" cy="1141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746178" y="321240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759689" y="3724064"/>
            <a:ext cx="329389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164895" y="3499537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61142" y="4990058"/>
            <a:ext cx="1507943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DataNode</a:t>
            </a:r>
            <a:endParaRPr lang="zh-CN" altLang="en-US"/>
          </a:p>
        </p:txBody>
      </p:sp>
      <p:cxnSp>
        <p:nvCxnSpPr>
          <p:cNvPr id="37" name="直接箭头连接符 36"/>
          <p:cNvCxnSpPr>
            <a:stCxn id="15" idx="0"/>
            <a:endCxn id="14" idx="2"/>
          </p:cNvCxnSpPr>
          <p:nvPr/>
        </p:nvCxnSpPr>
        <p:spPr>
          <a:xfrm flipH="1" flipV="1">
            <a:off x="1334493" y="4066964"/>
            <a:ext cx="1380621" cy="92309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</p:spTree>
    <p:extLst>
      <p:ext uri="{BB962C8B-B14F-4D97-AF65-F5344CB8AC3E}">
        <p14:creationId xmlns:p14="http://schemas.microsoft.com/office/powerpoint/2010/main" val="107351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14052" y="816669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）副本</a:t>
            </a:r>
            <a:r>
              <a:rPr lang="zh-CN" altLang="en-US" sz="2400" b="1" dirty="0"/>
              <a:t>选择</a:t>
            </a:r>
          </a:p>
        </p:txBody>
      </p:sp>
      <p:sp>
        <p:nvSpPr>
          <p:cNvPr id="34" name="矩形 33"/>
          <p:cNvSpPr/>
          <p:nvPr/>
        </p:nvSpPr>
        <p:spPr>
          <a:xfrm>
            <a:off x="114052" y="1278334"/>
            <a:ext cx="83248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会尽量使用离程序最近的副本来满足用户请求，这样可以减少总带宽消耗和读延时。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的架构支持数据均衡策略。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灯片编号占位符 11"/>
          <p:cNvSpPr txBox="1">
            <a:spLocks/>
          </p:cNvSpPr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 smtClean="0">
                <a:solidFill>
                  <a:schemeClr val="tx2"/>
                </a:solidFill>
              </a:rPr>
              <a:t>54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4052" y="2847994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4)</a:t>
            </a:r>
            <a:r>
              <a:rPr lang="zh-CN" altLang="en-US" sz="2400" b="1" dirty="0" smtClean="0"/>
              <a:t>心跳</a:t>
            </a:r>
            <a:r>
              <a:rPr lang="zh-CN" altLang="en-US" sz="2400" b="1" dirty="0"/>
              <a:t>检测</a:t>
            </a:r>
          </a:p>
        </p:txBody>
      </p:sp>
      <p:sp>
        <p:nvSpPr>
          <p:cNvPr id="32" name="矩形 31"/>
          <p:cNvSpPr/>
          <p:nvPr/>
        </p:nvSpPr>
        <p:spPr>
          <a:xfrm>
            <a:off x="222250" y="3540491"/>
            <a:ext cx="832485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周期性地从集群中的每个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接受心跳包和块报告，收到心跳包说明该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工作正常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会标记最近没有心跳的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为宕机，不会发给它们任何新的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会不断检测这些需要复制的数据块，并在需要的时候重新复制。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73054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5)</a:t>
            </a:r>
            <a:r>
              <a:rPr lang="zh-CN" altLang="en-US" sz="2400" b="1" dirty="0" smtClean="0"/>
              <a:t>数据完整性</a:t>
            </a:r>
            <a:r>
              <a:rPr lang="zh-CN" altLang="en-US" sz="2400" b="1" dirty="0"/>
              <a:t>检测</a:t>
            </a:r>
          </a:p>
        </p:txBody>
      </p:sp>
      <p:sp>
        <p:nvSpPr>
          <p:cNvPr id="34" name="矩形 33"/>
          <p:cNvSpPr/>
          <p:nvPr/>
        </p:nvSpPr>
        <p:spPr>
          <a:xfrm>
            <a:off x="133350" y="1192207"/>
            <a:ext cx="8324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多种原因可能造成从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获取的数据块有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损坏。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方案：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客户端软件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文件内容的校验和检查（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Checksum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。检查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的数据块对应的校验和隐藏文件中的不同，客户端就会判定数据块有损坏，将从其他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获取该数据块的副本。</a:t>
            </a:r>
          </a:p>
        </p:txBody>
      </p:sp>
      <p:sp>
        <p:nvSpPr>
          <p:cNvPr id="17" name="灯片编号占位符 11"/>
          <p:cNvSpPr txBox="1">
            <a:spLocks/>
          </p:cNvSpPr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 smtClean="0">
                <a:solidFill>
                  <a:schemeClr val="tx2"/>
                </a:solidFill>
              </a:rPr>
              <a:t>56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3350" y="330014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6)</a:t>
            </a:r>
            <a:r>
              <a:rPr lang="zh-CN" altLang="en-US" sz="2400" b="1" dirty="0" smtClean="0"/>
              <a:t>元数据</a:t>
            </a:r>
            <a:r>
              <a:rPr lang="zh-CN" altLang="en-US" sz="2400" b="1" dirty="0"/>
              <a:t>磁盘失效</a:t>
            </a:r>
          </a:p>
        </p:txBody>
      </p:sp>
      <p:sp>
        <p:nvSpPr>
          <p:cNvPr id="19" name="矩形 18"/>
          <p:cNvSpPr/>
          <p:nvPr/>
        </p:nvSpPr>
        <p:spPr>
          <a:xfrm>
            <a:off x="133350" y="3858008"/>
            <a:ext cx="8324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映象文件和事务日志是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的核心数据结构。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可以配置为支持维护映象文件和事务日志的多个副本。任何对映象文件或事务日志的修改，都将同步到它们的副本上。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当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重新启动时，总是选择最新的一致的映象文件和事务日志。</a:t>
            </a:r>
          </a:p>
        </p:txBody>
      </p:sp>
    </p:spTree>
    <p:extLst>
      <p:ext uri="{BB962C8B-B14F-4D97-AF65-F5344CB8AC3E}">
        <p14:creationId xmlns:p14="http://schemas.microsoft.com/office/powerpoint/2010/main" val="300454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794042"/>
            <a:ext cx="4990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7</a:t>
            </a:r>
            <a:r>
              <a:rPr lang="zh-CN" altLang="en-US" sz="2400" b="1" dirty="0" smtClean="0"/>
              <a:t>）简单</a:t>
            </a:r>
            <a:r>
              <a:rPr lang="zh-CN" altLang="en-US" sz="2400" b="1" dirty="0"/>
              <a:t>一致性模型、流式数据访问</a:t>
            </a:r>
          </a:p>
        </p:txBody>
      </p:sp>
      <p:sp>
        <p:nvSpPr>
          <p:cNvPr id="34" name="矩形 33"/>
          <p:cNvSpPr/>
          <p:nvPr/>
        </p:nvSpPr>
        <p:spPr>
          <a:xfrm>
            <a:off x="247650" y="1255707"/>
            <a:ext cx="83248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的应用程序一般对文件实行一次写、多次读的访问模式。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文件一旦创建、写入和关闭之后就不需要再更改了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灯片编号占位符 11"/>
          <p:cNvSpPr txBox="1">
            <a:spLocks/>
          </p:cNvSpPr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 smtClean="0">
                <a:solidFill>
                  <a:schemeClr val="tx2"/>
                </a:solidFill>
              </a:rPr>
              <a:t>58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885" y="2222748"/>
            <a:ext cx="51087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简化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了数据一致性问题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，提高数据的吞吐量。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012" y="3373229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）客户端</a:t>
            </a:r>
            <a:r>
              <a:rPr lang="zh-CN" altLang="en-US" sz="2400" b="1" dirty="0"/>
              <a:t>缓存</a:t>
            </a:r>
          </a:p>
        </p:txBody>
      </p:sp>
      <p:sp>
        <p:nvSpPr>
          <p:cNvPr id="16" name="矩形 15"/>
          <p:cNvSpPr/>
          <p:nvPr/>
        </p:nvSpPr>
        <p:spPr>
          <a:xfrm>
            <a:off x="-17365" y="3834894"/>
            <a:ext cx="91613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客户端创建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文件时，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首先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先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把数据缓存到本地的一个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临时文件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，当这个临时文件累积的数据超过一个块的大小（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64MB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）时，客户端才会联系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NameNode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，程序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的写操作透明地重定向到这个临时文件。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在文件关闭之前死机，那么文件将会丢失。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如果不采用客户端缓存，网络速度和拥塞都会对输出产生很大的影响。</a:t>
            </a:r>
          </a:p>
        </p:txBody>
      </p:sp>
    </p:spTree>
    <p:extLst>
      <p:ext uri="{BB962C8B-B14F-4D97-AF65-F5344CB8AC3E}">
        <p14:creationId xmlns:p14="http://schemas.microsoft.com/office/powerpoint/2010/main" val="3645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692442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9</a:t>
            </a:r>
            <a:r>
              <a:rPr lang="zh-CN" altLang="en-US" sz="2400" b="1" dirty="0" smtClean="0"/>
              <a:t>）流水线</a:t>
            </a:r>
            <a:r>
              <a:rPr lang="zh-CN" altLang="en-US" sz="2400" b="1" dirty="0"/>
              <a:t>复制</a:t>
            </a:r>
          </a:p>
        </p:txBody>
      </p:sp>
      <p:sp>
        <p:nvSpPr>
          <p:cNvPr id="34" name="矩形 33"/>
          <p:cNvSpPr/>
          <p:nvPr/>
        </p:nvSpPr>
        <p:spPr>
          <a:xfrm>
            <a:off x="120650" y="1117589"/>
            <a:ext cx="86169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当客户端准备写数据到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的文件中时，数据一开始会写入本地临时文件。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从前一个节点接收数据的同时，即时把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数据传给后面的节点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，这就是流水线复制。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2429289"/>
            <a:ext cx="210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10</a:t>
            </a:r>
            <a:r>
              <a:rPr lang="zh-CN" altLang="en-US" sz="2400" b="1" dirty="0" smtClean="0"/>
              <a:t>）架构</a:t>
            </a:r>
            <a:r>
              <a:rPr lang="zh-CN" altLang="en-US" sz="2400" b="1" dirty="0"/>
              <a:t>特征</a:t>
            </a:r>
          </a:p>
        </p:txBody>
      </p:sp>
      <p:sp>
        <p:nvSpPr>
          <p:cNvPr id="16" name="矩形 15"/>
          <p:cNvSpPr/>
          <p:nvPr/>
        </p:nvSpPr>
        <p:spPr>
          <a:xfrm>
            <a:off x="120650" y="2825033"/>
            <a:ext cx="90233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硬件错误是常态而不是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异常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被设计为运行在普通硬件上，所以硬件故障是很正常的。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错误检测并快速自动恢复是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的最核心设计目标。</a:t>
            </a:r>
          </a:p>
        </p:txBody>
      </p:sp>
      <p:sp>
        <p:nvSpPr>
          <p:cNvPr id="17" name="矩形 16"/>
          <p:cNvSpPr/>
          <p:nvPr/>
        </p:nvSpPr>
        <p:spPr>
          <a:xfrm>
            <a:off x="57150" y="4123816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11)</a:t>
            </a:r>
            <a:r>
              <a:rPr lang="zh-CN" altLang="en-US" sz="2400" b="1" dirty="0" smtClean="0"/>
              <a:t>超</a:t>
            </a:r>
            <a:r>
              <a:rPr lang="zh-CN" altLang="en-US" sz="2400" b="1" dirty="0"/>
              <a:t>大规模数据集</a:t>
            </a:r>
          </a:p>
        </p:txBody>
      </p:sp>
      <p:sp>
        <p:nvSpPr>
          <p:cNvPr id="18" name="矩形 17"/>
          <p:cNvSpPr/>
          <p:nvPr/>
        </p:nvSpPr>
        <p:spPr>
          <a:xfrm>
            <a:off x="120650" y="4430561"/>
            <a:ext cx="8324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一般企业级的文件大小可能都在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级甚至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级，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支持大文件存储，而且提供整体上高的数据传输带宽。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一个单一的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实例应该能支撑数以千万计的文件，并且能在一个集群里扩展到数百个节点。</a:t>
            </a:r>
          </a:p>
        </p:txBody>
      </p:sp>
    </p:spTree>
    <p:extLst>
      <p:ext uri="{BB962C8B-B14F-4D97-AF65-F5344CB8AC3E}">
        <p14:creationId xmlns:p14="http://schemas.microsoft.com/office/powerpoint/2010/main" val="10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2362204" y="6175747"/>
            <a:ext cx="2133600" cy="365125"/>
          </a:xfrm>
        </p:spPr>
        <p:txBody>
          <a:bodyPr/>
          <a:lstStyle/>
          <a:p>
            <a:fld id="{CF730C6D-5BB4-4F63-9D16-9EBF769D35D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对外功能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298320" y="1366562"/>
            <a:ext cx="88456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n-ea"/>
              </a:rPr>
              <a:t>1</a:t>
            </a:r>
            <a:r>
              <a:rPr lang="zh-CN" altLang="en-US" b="1" dirty="0" smtClean="0">
                <a:latin typeface="+mn-ea"/>
              </a:rPr>
              <a:t>）</a:t>
            </a:r>
            <a:r>
              <a:rPr lang="en-US" altLang="zh-CN" b="1" dirty="0" err="1" smtClean="0">
                <a:latin typeface="+mn-ea"/>
              </a:rPr>
              <a:t>NameNode</a:t>
            </a:r>
            <a:r>
              <a:rPr lang="zh-CN" altLang="en-US" b="1" dirty="0">
                <a:latin typeface="+mn-ea"/>
              </a:rPr>
              <a:t>高</a:t>
            </a:r>
            <a:r>
              <a:rPr lang="zh-CN" altLang="en-US" b="1" dirty="0" smtClean="0">
                <a:latin typeface="+mn-ea"/>
              </a:rPr>
              <a:t>可靠性</a:t>
            </a:r>
            <a:r>
              <a:rPr lang="zh-CN" altLang="en-US" dirty="0" smtClean="0">
                <a:latin typeface="+mn-ea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Hadoop1.0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master/slave</a:t>
            </a:r>
            <a:r>
              <a:rPr lang="zh-CN" altLang="en-US" dirty="0" smtClean="0">
                <a:latin typeface="+mn-ea"/>
              </a:rPr>
              <a:t>结构中的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SecondaryNameNode</a:t>
            </a:r>
            <a:r>
              <a:rPr lang="zh-CN" altLang="en-US" dirty="0" smtClean="0">
                <a:latin typeface="+mn-ea"/>
              </a:rPr>
              <a:t>或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BackupNode</a:t>
            </a:r>
            <a:r>
              <a:rPr lang="zh-CN" altLang="en-US" dirty="0" smtClean="0">
                <a:latin typeface="+mn-ea"/>
              </a:rPr>
              <a:t>只存储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zh-CN" altLang="en-US" dirty="0" smtClean="0">
                <a:latin typeface="+mn-ea"/>
              </a:rPr>
              <a:t>的元数据信息（冷备份）；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Haddoop2.0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+mn-ea"/>
              </a:rPr>
              <a:t>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zh-CN" altLang="en-US" dirty="0" smtClean="0">
                <a:latin typeface="+mn-ea"/>
              </a:rPr>
              <a:t>时，一旦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zh-CN" altLang="en-US" dirty="0" smtClean="0">
                <a:latin typeface="+mn-ea"/>
              </a:rPr>
              <a:t>失效，备份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zh-CN" altLang="en-US" dirty="0" smtClean="0">
                <a:latin typeface="+mn-ea"/>
              </a:rPr>
              <a:t>瞬间替换失效的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altLang="zh-CN" dirty="0" smtClean="0">
                <a:latin typeface="+mn-ea"/>
              </a:rPr>
              <a:t>.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快照</a:t>
            </a:r>
          </a:p>
          <a:p>
            <a:r>
              <a:rPr lang="zh-CN" altLang="en-US" dirty="0" smtClean="0">
                <a:latin typeface="+mn-ea"/>
              </a:rPr>
              <a:t>支持存储某个时间点的数据复制，当</a:t>
            </a:r>
            <a:r>
              <a:rPr lang="en-US" altLang="zh-CN" dirty="0" smtClean="0">
                <a:latin typeface="+mn-ea"/>
              </a:rPr>
              <a:t>HDFS</a:t>
            </a:r>
            <a:r>
              <a:rPr lang="zh-CN" altLang="en-US" dirty="0" smtClean="0">
                <a:latin typeface="+mn-ea"/>
              </a:rPr>
              <a:t>损坏时，便于回滚到上一个时间点。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元数据管理与恢复工具</a:t>
            </a:r>
          </a:p>
          <a:p>
            <a:r>
              <a:rPr lang="zh-CN" altLang="en-US" dirty="0" smtClean="0">
                <a:latin typeface="+mn-ea"/>
              </a:rPr>
              <a:t>用户可以通过命令“</a:t>
            </a:r>
            <a:r>
              <a:rPr lang="en-US" altLang="zh-CN" dirty="0" err="1" smtClean="0">
                <a:latin typeface="+mn-ea"/>
              </a:rPr>
              <a:t>hdfs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oiv</a:t>
            </a:r>
            <a:r>
              <a:rPr lang="zh-CN" altLang="en-US" dirty="0" smtClean="0">
                <a:latin typeface="+mn-ea"/>
              </a:rPr>
              <a:t>”和“</a:t>
            </a:r>
            <a:r>
              <a:rPr lang="en-US" altLang="zh-CN" dirty="0" err="1" smtClean="0">
                <a:latin typeface="+mn-ea"/>
              </a:rPr>
              <a:t>hdfs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oev</a:t>
            </a:r>
            <a:r>
              <a:rPr lang="zh-CN" altLang="en-US" dirty="0" smtClean="0">
                <a:latin typeface="+mn-ea"/>
              </a:rPr>
              <a:t>”管理和修复</a:t>
            </a:r>
            <a:r>
              <a:rPr lang="en-US" altLang="zh-CN" dirty="0" err="1" smtClean="0">
                <a:latin typeface="+mn-ea"/>
              </a:rPr>
              <a:t>fsimage</a:t>
            </a:r>
            <a:r>
              <a:rPr lang="zh-CN" altLang="en-US" dirty="0" smtClean="0">
                <a:latin typeface="+mn-ea"/>
              </a:rPr>
              <a:t>和</a:t>
            </a:r>
            <a:r>
              <a:rPr lang="en-US" altLang="zh-CN" dirty="0" smtClean="0">
                <a:latin typeface="+mn-ea"/>
              </a:rPr>
              <a:t>edits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安全性</a:t>
            </a:r>
          </a:p>
          <a:p>
            <a:r>
              <a:rPr lang="zh-CN" altLang="en-US" dirty="0" smtClean="0">
                <a:latin typeface="+mn-ea"/>
              </a:rPr>
              <a:t>用户与文件级别安全认证：类似于</a:t>
            </a:r>
            <a:r>
              <a:rPr lang="en-US" altLang="zh-CN" dirty="0" err="1" smtClean="0">
                <a:latin typeface="+mn-ea"/>
              </a:rPr>
              <a:t>linux</a:t>
            </a:r>
            <a:r>
              <a:rPr lang="zh-CN" altLang="en-US" dirty="0" smtClean="0">
                <a:latin typeface="+mn-ea"/>
              </a:rPr>
              <a:t>，有超级用户和普通用户之分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机器与服务级别安全认证：通过</a:t>
            </a:r>
            <a:r>
              <a:rPr lang="en-US" altLang="zh-CN" dirty="0" smtClean="0">
                <a:latin typeface="+mn-ea"/>
              </a:rPr>
              <a:t>Kerberos</a:t>
            </a:r>
            <a:r>
              <a:rPr lang="zh-CN" altLang="en-US" dirty="0" smtClean="0">
                <a:latin typeface="+mn-ea"/>
              </a:rPr>
              <a:t>认证机制，保证</a:t>
            </a:r>
            <a:r>
              <a:rPr lang="en-US" altLang="zh-CN" dirty="0" err="1" smtClean="0">
                <a:latin typeface="+mn-ea"/>
              </a:rPr>
              <a:t>NameNode</a:t>
            </a:r>
            <a:r>
              <a:rPr lang="zh-CN" altLang="en-US" dirty="0" smtClean="0">
                <a:latin typeface="+mn-ea"/>
              </a:rPr>
              <a:t>和</a:t>
            </a:r>
            <a:r>
              <a:rPr lang="en-US" altLang="zh-CN" dirty="0" err="1" smtClean="0">
                <a:latin typeface="+mn-ea"/>
              </a:rPr>
              <a:t>DataNode</a:t>
            </a:r>
            <a:r>
              <a:rPr lang="zh-CN" altLang="en-US" dirty="0" smtClean="0">
                <a:latin typeface="+mn-ea"/>
              </a:rPr>
              <a:t>机器的合法性，以及访问</a:t>
            </a:r>
            <a:r>
              <a:rPr lang="en-US" altLang="zh-CN" dirty="0" err="1" smtClean="0">
                <a:latin typeface="+mn-ea"/>
              </a:rPr>
              <a:t>NameNode</a:t>
            </a:r>
            <a:r>
              <a:rPr lang="zh-CN" altLang="en-US" dirty="0" smtClean="0">
                <a:latin typeface="+mn-ea"/>
              </a:rPr>
              <a:t>的用户的合法性。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1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2362204" y="6175747"/>
            <a:ext cx="2133600" cy="365125"/>
          </a:xfrm>
        </p:spPr>
        <p:txBody>
          <a:bodyPr/>
          <a:lstStyle/>
          <a:p>
            <a:fld id="{CF730C6D-5BB4-4F63-9D16-9EBF769D35D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6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HDFS</a:t>
            </a:r>
            <a:r>
              <a:rPr lang="zh-CN" altLang="en-US" sz="2400" b="1">
                <a:solidFill>
                  <a:schemeClr val="accent6"/>
                </a:solidFill>
              </a:rPr>
              <a:t>对外功能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298320" y="1366562"/>
            <a:ext cx="88456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5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配额功能</a:t>
            </a:r>
          </a:p>
          <a:p>
            <a:r>
              <a:rPr lang="zh-CN" altLang="en-US" dirty="0" smtClean="0">
                <a:latin typeface="+mn-ea"/>
              </a:rPr>
              <a:t>类似于</a:t>
            </a:r>
            <a:r>
              <a:rPr lang="en-US" altLang="zh-CN" dirty="0" err="1" smtClean="0">
                <a:latin typeface="+mn-ea"/>
              </a:rPr>
              <a:t>linux</a:t>
            </a:r>
            <a:r>
              <a:rPr lang="zh-CN" altLang="en-US" dirty="0" smtClean="0">
                <a:latin typeface="+mn-ea"/>
              </a:rPr>
              <a:t>的配额管理，管理目录和文件配额大小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HDFS C</a:t>
            </a:r>
            <a:r>
              <a:rPr lang="zh-CN" altLang="en-US" dirty="0">
                <a:latin typeface="+mn-ea"/>
              </a:rPr>
              <a:t>语言</a:t>
            </a:r>
            <a:r>
              <a:rPr lang="zh-CN" altLang="en-US" dirty="0" smtClean="0">
                <a:latin typeface="+mn-ea"/>
              </a:rPr>
              <a:t>接口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提供</a:t>
            </a:r>
            <a:r>
              <a:rPr lang="en-US" altLang="zh-CN" dirty="0" smtClean="0">
                <a:latin typeface="+mn-ea"/>
              </a:rPr>
              <a:t>C</a:t>
            </a:r>
            <a:r>
              <a:rPr lang="zh-CN" altLang="en-US" dirty="0" smtClean="0">
                <a:latin typeface="+mn-ea"/>
              </a:rPr>
              <a:t>语言操作的</a:t>
            </a:r>
            <a:r>
              <a:rPr lang="en-US" altLang="zh-CN" dirty="0" smtClean="0">
                <a:latin typeface="+mn-ea"/>
              </a:rPr>
              <a:t>HDFS</a:t>
            </a:r>
            <a:r>
              <a:rPr lang="zh-CN" altLang="en-US" dirty="0" smtClean="0">
                <a:latin typeface="+mn-ea"/>
              </a:rPr>
              <a:t>接口</a:t>
            </a:r>
            <a:endParaRPr lang="en-US" altLang="zh-CN" dirty="0" smtClean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7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HDFS Short-Circuit</a:t>
            </a:r>
            <a:r>
              <a:rPr lang="zh-CN" altLang="en-US" dirty="0" smtClean="0">
                <a:latin typeface="+mn-ea"/>
              </a:rPr>
              <a:t>功能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客户端绕开</a:t>
            </a:r>
            <a:r>
              <a:rPr lang="en-US" altLang="zh-CN" dirty="0" err="1" smtClean="0">
                <a:latin typeface="+mn-ea"/>
              </a:rPr>
              <a:t>DataNode</a:t>
            </a:r>
            <a:r>
              <a:rPr lang="zh-CN" altLang="en-US" dirty="0" smtClean="0">
                <a:latin typeface="+mn-ea"/>
              </a:rPr>
              <a:t>，直接读取硬盘上数据（客户端和</a:t>
            </a:r>
            <a:r>
              <a:rPr lang="en-US" altLang="zh-CN" dirty="0" err="1" smtClean="0">
                <a:latin typeface="+mn-ea"/>
              </a:rPr>
              <a:t>DataNode</a:t>
            </a:r>
            <a:r>
              <a:rPr lang="zh-CN" altLang="en-US" dirty="0" smtClean="0">
                <a:latin typeface="+mn-ea"/>
              </a:rPr>
              <a:t>为同一台机器）。</a:t>
            </a:r>
            <a:endParaRPr lang="en-US" altLang="zh-CN" dirty="0" smtClean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8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 err="1" smtClean="0">
                <a:latin typeface="+mn-ea"/>
              </a:rPr>
              <a:t>WebHdfs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除提供命令行操作外，还提供</a:t>
            </a:r>
            <a:r>
              <a:rPr lang="en-US" altLang="zh-CN" dirty="0" smtClean="0">
                <a:latin typeface="+mn-ea"/>
              </a:rPr>
              <a:t>Web</a:t>
            </a:r>
            <a:r>
              <a:rPr lang="zh-CN" altLang="en-US" dirty="0" smtClean="0">
                <a:latin typeface="+mn-ea"/>
              </a:rPr>
              <a:t>方式的</a:t>
            </a:r>
            <a:r>
              <a:rPr lang="en-US" altLang="zh-CN" dirty="0" smtClean="0">
                <a:latin typeface="+mn-ea"/>
              </a:rPr>
              <a:t>HDFS</a:t>
            </a:r>
            <a:r>
              <a:rPr lang="zh-CN" altLang="en-US" dirty="0" smtClean="0">
                <a:latin typeface="+mn-ea"/>
              </a:rPr>
              <a:t>操作，包括插入、删除、修改、查找等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89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221" y="1491557"/>
            <a:ext cx="85248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自从云计算的概念被提出，不断地有</a:t>
            </a:r>
            <a:r>
              <a:rPr lang="en-US" altLang="zh-CN" sz="2000" dirty="0">
                <a:latin typeface="+mn-ea"/>
              </a:rPr>
              <a:t>IT</a:t>
            </a:r>
            <a:r>
              <a:rPr lang="zh-CN" altLang="en-US" sz="2000" dirty="0">
                <a:latin typeface="+mn-ea"/>
              </a:rPr>
              <a:t>厂商推出自己的云计算平台，但它们都是商业性平台，对于想要继续研究和发展云计算技术的个人和科研团体来说，无法获得更多的了解，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en-US" sz="2000" dirty="0">
                <a:latin typeface="+mn-ea"/>
              </a:rPr>
              <a:t>的出现给研究者带来了希望。</a:t>
            </a:r>
          </a:p>
        </p:txBody>
      </p:sp>
      <p:sp>
        <p:nvSpPr>
          <p:cNvPr id="7" name="矩形 6"/>
          <p:cNvSpPr/>
          <p:nvPr/>
        </p:nvSpPr>
        <p:spPr>
          <a:xfrm>
            <a:off x="201928" y="3136774"/>
            <a:ext cx="86808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是</a:t>
            </a:r>
            <a:r>
              <a:rPr lang="en-US" altLang="zh-CN" sz="2000" dirty="0">
                <a:latin typeface="+mn-ea"/>
              </a:rPr>
              <a:t>Apache</a:t>
            </a:r>
            <a:r>
              <a:rPr lang="zh-CN" altLang="zh-CN" sz="2000" dirty="0">
                <a:latin typeface="+mn-ea"/>
              </a:rPr>
              <a:t>软件基金会的顶级开源项目，是一套可靠的、可扩展的，支持分布式计算的开源软件框架，由原雅虎公司根据</a:t>
            </a:r>
            <a:r>
              <a:rPr lang="en-US" altLang="zh-CN" sz="2000" dirty="0">
                <a:latin typeface="+mn-ea"/>
              </a:rPr>
              <a:t>Google</a:t>
            </a:r>
            <a:r>
              <a:rPr lang="zh-CN" altLang="zh-CN" sz="2000" dirty="0">
                <a:latin typeface="+mn-ea"/>
              </a:rPr>
              <a:t>发布的学术论文（</a:t>
            </a:r>
            <a:r>
              <a:rPr lang="en-US" altLang="zh-CN" sz="2000" dirty="0">
                <a:latin typeface="+mn-ea"/>
              </a:rPr>
              <a:t>Google File System</a:t>
            </a:r>
            <a:r>
              <a:rPr lang="zh-CN" altLang="zh-CN" sz="2000" dirty="0">
                <a:latin typeface="+mn-ea"/>
              </a:rPr>
              <a:t>、</a:t>
            </a:r>
            <a:r>
              <a:rPr lang="en-US" altLang="zh-CN" sz="2000" dirty="0" err="1">
                <a:latin typeface="+mn-ea"/>
              </a:rPr>
              <a:t>MapReduce</a:t>
            </a:r>
            <a:r>
              <a:rPr lang="zh-CN" altLang="zh-CN" sz="2000" dirty="0">
                <a:latin typeface="+mn-ea"/>
              </a:rPr>
              <a:t>、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zh-CN" sz="2000" dirty="0">
                <a:latin typeface="+mn-ea"/>
              </a:rPr>
              <a:t>）而创建的开源项目。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灯片编号占位符 11"/>
          <p:cNvSpPr txBox="1">
            <a:spLocks/>
          </p:cNvSpPr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 smtClean="0">
                <a:solidFill>
                  <a:schemeClr val="tx2"/>
                </a:solidFill>
              </a:rPr>
              <a:t>18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1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0AD47"/>
                </a:solidFill>
              </a:rPr>
              <a:t>Yarn </a:t>
            </a:r>
            <a:r>
              <a:rPr lang="zh-CN" altLang="en-US" sz="2400" b="1" dirty="0" smtClean="0">
                <a:solidFill>
                  <a:srgbClr val="70AD47"/>
                </a:solidFill>
              </a:rPr>
              <a:t>基本功能</a:t>
            </a:r>
            <a:endParaRPr lang="en-US" altLang="zh-CN" sz="2400" b="1" dirty="0">
              <a:solidFill>
                <a:srgbClr val="70AD47"/>
              </a:solidFill>
            </a:endParaRP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984" y="1327916"/>
            <a:ext cx="84394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管理整个集群的计算机资源（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、内存等），</a:t>
            </a:r>
            <a:r>
              <a:rPr lang="zh-CN" altLang="en-US" b="1" dirty="0"/>
              <a:t>提供</a:t>
            </a:r>
            <a:r>
              <a:rPr lang="zh-CN" altLang="en-US" b="1" dirty="0" smtClean="0"/>
              <a:t>用户程序访问系统资源的接口。</a:t>
            </a:r>
            <a:endParaRPr lang="zh-CN" altLang="en-US" b="1" dirty="0"/>
          </a:p>
        </p:txBody>
      </p:sp>
      <p:sp>
        <p:nvSpPr>
          <p:cNvPr id="21" name="TextBox 3_1_1"/>
          <p:cNvSpPr txBox="1"/>
          <p:nvPr/>
        </p:nvSpPr>
        <p:spPr>
          <a:xfrm>
            <a:off x="404049" y="2116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AD47"/>
                </a:solidFill>
              </a:rPr>
              <a:t>体系架构</a:t>
            </a:r>
          </a:p>
        </p:txBody>
      </p:sp>
      <p:sp>
        <p:nvSpPr>
          <p:cNvPr id="22" name="矩形 21"/>
          <p:cNvSpPr/>
          <p:nvPr/>
        </p:nvSpPr>
        <p:spPr>
          <a:xfrm>
            <a:off x="404048" y="2591426"/>
            <a:ext cx="83335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Yarn</a:t>
            </a:r>
            <a:r>
              <a:rPr lang="zh-CN" altLang="en-US" dirty="0"/>
              <a:t>的主要思想是将</a:t>
            </a:r>
            <a:r>
              <a:rPr lang="en-US" altLang="zh-CN" dirty="0"/>
              <a:t>MRv1</a:t>
            </a:r>
            <a:r>
              <a:rPr lang="zh-CN" altLang="en-US" dirty="0"/>
              <a:t>版</a:t>
            </a:r>
            <a:r>
              <a:rPr lang="en-US" altLang="zh-CN" dirty="0" err="1"/>
              <a:t>JobTracker</a:t>
            </a:r>
            <a:r>
              <a:rPr lang="zh-CN" altLang="en-US" dirty="0"/>
              <a:t>的两大功能</a:t>
            </a:r>
            <a:r>
              <a:rPr lang="en-US" altLang="zh-CN" dirty="0"/>
              <a:t>——</a:t>
            </a:r>
            <a:r>
              <a:rPr lang="zh-CN" altLang="en-US" b="1" dirty="0"/>
              <a:t>资源管理</a:t>
            </a:r>
            <a:r>
              <a:rPr lang="zh-CN" altLang="en-US" dirty="0"/>
              <a:t>和</a:t>
            </a:r>
            <a:r>
              <a:rPr lang="zh-CN" altLang="en-US" b="1" dirty="0"/>
              <a:t>任务调度</a:t>
            </a:r>
            <a:r>
              <a:rPr lang="zh-CN" altLang="en-US" dirty="0"/>
              <a:t>，拆分成两个独立的进程</a:t>
            </a:r>
            <a:r>
              <a:rPr lang="zh-CN" altLang="en-US" dirty="0" smtClean="0"/>
              <a:t>：即将</a:t>
            </a:r>
            <a:r>
              <a:rPr lang="zh-CN" altLang="en-US" dirty="0"/>
              <a:t>资源管理模块独立成一个</a:t>
            </a:r>
            <a:r>
              <a:rPr lang="zh-CN" altLang="en-US" b="1" dirty="0"/>
              <a:t>全局资源管理进程</a:t>
            </a:r>
            <a:r>
              <a:rPr lang="en-US" altLang="zh-CN" dirty="0" err="1" smtClean="0"/>
              <a:t>ResourceManager</a:t>
            </a:r>
            <a:r>
              <a:rPr lang="zh-CN" altLang="en-US" dirty="0" smtClean="0"/>
              <a:t>；将</a:t>
            </a:r>
            <a:r>
              <a:rPr lang="zh-CN" altLang="en-US" dirty="0"/>
              <a:t>任务管理</a:t>
            </a:r>
            <a:r>
              <a:rPr lang="zh-CN" altLang="en-US" dirty="0" smtClean="0"/>
              <a:t>模块独立成</a:t>
            </a:r>
            <a:r>
              <a:rPr lang="zh-CN" altLang="en-US" b="1" dirty="0"/>
              <a:t>任务管理进程</a:t>
            </a:r>
            <a:r>
              <a:rPr lang="en-US" altLang="zh-CN" dirty="0" err="1" smtClean="0"/>
              <a:t>ApplicationMaster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MRv1</a:t>
            </a:r>
            <a:r>
              <a:rPr lang="zh-CN" altLang="en-US" dirty="0"/>
              <a:t>版</a:t>
            </a:r>
            <a:r>
              <a:rPr lang="en-US" altLang="zh-CN" dirty="0" err="1" smtClean="0"/>
              <a:t>TaskTracker</a:t>
            </a:r>
            <a:r>
              <a:rPr lang="zh-CN" altLang="en-US" dirty="0" smtClean="0"/>
              <a:t>发展成为</a:t>
            </a:r>
            <a:r>
              <a:rPr lang="en-US" altLang="zh-CN" dirty="0" err="1" smtClean="0"/>
              <a:t>NodeManager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）</a:t>
            </a:r>
            <a:r>
              <a:rPr lang="en-US" altLang="zh-CN" b="1" dirty="0"/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依旧是</a:t>
            </a:r>
            <a:r>
              <a:rPr lang="en-US" altLang="zh-CN" b="1" dirty="0"/>
              <a:t>master/slave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结构，主进程</a:t>
            </a:r>
            <a:r>
              <a:rPr lang="en-US" altLang="zh-CN" b="1" dirty="0" err="1"/>
              <a:t>ResourceManager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是整个集群资源</a:t>
            </a:r>
            <a:r>
              <a:rPr lang="zh-CN" altLang="en-US" b="1" dirty="0"/>
              <a:t>仲裁中心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从进程</a:t>
            </a:r>
            <a:r>
              <a:rPr lang="en-US" altLang="zh-CN" b="1" dirty="0" err="1"/>
              <a:t>NodeManager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管理</a:t>
            </a:r>
            <a:r>
              <a:rPr lang="zh-CN" altLang="en-US" b="1" dirty="0"/>
              <a:t>本机资源</a:t>
            </a:r>
            <a:r>
              <a:rPr lang="zh-CN" altLang="en-US" b="1" dirty="0">
                <a:solidFill>
                  <a:schemeClr val="accent6"/>
                </a:solidFill>
              </a:rPr>
              <a:t>。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 err="1"/>
              <a:t>ResourceManager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和从属节点的进程</a:t>
            </a:r>
            <a:r>
              <a:rPr lang="en-US" altLang="zh-CN" b="1" dirty="0" err="1"/>
              <a:t>NodeManager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组成了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 2.0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b="1" dirty="0"/>
              <a:t>分布式数据计算</a:t>
            </a:r>
            <a:r>
              <a:rPr lang="zh-CN" altLang="en-US" b="1" dirty="0" smtClean="0"/>
              <a:t>框架</a:t>
            </a:r>
            <a:endParaRPr lang="zh-CN" altLang="en-US" dirty="0"/>
          </a:p>
        </p:txBody>
      </p:sp>
      <p:sp>
        <p:nvSpPr>
          <p:cNvPr id="23" name="Oval 4_1_1"/>
          <p:cNvSpPr/>
          <p:nvPr/>
        </p:nvSpPr>
        <p:spPr>
          <a:xfrm>
            <a:off x="323721" y="22497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84702" y="757792"/>
            <a:ext cx="4942179" cy="3333328"/>
            <a:chOff x="1004047" y="765175"/>
            <a:chExt cx="7061080" cy="5047291"/>
          </a:xfrm>
        </p:grpSpPr>
        <p:sp>
          <p:nvSpPr>
            <p:cNvPr id="3" name="椭圆 2"/>
            <p:cNvSpPr/>
            <p:nvPr/>
          </p:nvSpPr>
          <p:spPr>
            <a:xfrm>
              <a:off x="1004047" y="2223246"/>
              <a:ext cx="1219199" cy="6006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004047" y="3236257"/>
              <a:ext cx="1219199" cy="6006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608731" y="2348754"/>
              <a:ext cx="1730188" cy="13626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832805" y="2664296"/>
              <a:ext cx="1275268" cy="731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92215" y="2664296"/>
              <a:ext cx="849046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92215" y="2979265"/>
              <a:ext cx="820338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709551" y="765175"/>
              <a:ext cx="2226282" cy="1458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85058" y="899504"/>
              <a:ext cx="1275268" cy="731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460407" y="899504"/>
              <a:ext cx="579907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44468" y="1214473"/>
              <a:ext cx="820338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835663" y="1740279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870581" y="1740279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06686" y="1797324"/>
              <a:ext cx="88852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06486" y="1797323"/>
              <a:ext cx="1024883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09551" y="2526261"/>
              <a:ext cx="2226282" cy="1458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185058" y="2660590"/>
              <a:ext cx="1275268" cy="731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61221" y="2660590"/>
              <a:ext cx="579907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44468" y="2975559"/>
              <a:ext cx="820338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882409" y="3501365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817157" y="3501365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53433" y="3558410"/>
              <a:ext cx="88852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53062" y="3558410"/>
              <a:ext cx="1024883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 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zh-CN" altLang="en-US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09551" y="4312898"/>
              <a:ext cx="2226282" cy="1458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185058" y="4447227"/>
              <a:ext cx="1275268" cy="731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1220" y="4447227"/>
              <a:ext cx="579907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244468" y="4762196"/>
              <a:ext cx="820338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835663" y="5288002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870581" y="5288002"/>
              <a:ext cx="962482" cy="4114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806686" y="5345047"/>
              <a:ext cx="88852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</a:t>
              </a:r>
              <a:endParaRPr lang="zh-CN" altLang="en-US" sz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861905" y="5345047"/>
              <a:ext cx="88852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Container</a:t>
              </a:r>
            </a:p>
          </p:txBody>
        </p:sp>
        <p:cxnSp>
          <p:nvCxnSpPr>
            <p:cNvPr id="35" name="直接箭头连接符 34"/>
            <p:cNvCxnSpPr>
              <a:stCxn id="3" idx="6"/>
            </p:cNvCxnSpPr>
            <p:nvPr/>
          </p:nvCxnSpPr>
          <p:spPr>
            <a:xfrm>
              <a:off x="2223246" y="2523564"/>
              <a:ext cx="609559" cy="32169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5" idx="6"/>
            </p:cNvCxnSpPr>
            <p:nvPr/>
          </p:nvCxnSpPr>
          <p:spPr>
            <a:xfrm flipV="1">
              <a:off x="2223246" y="3168031"/>
              <a:ext cx="609559" cy="36854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任意多边形 41"/>
            <p:cNvSpPr/>
            <p:nvPr/>
          </p:nvSpPr>
          <p:spPr>
            <a:xfrm>
              <a:off x="3308312" y="1168400"/>
              <a:ext cx="2872394" cy="1492189"/>
            </a:xfrm>
            <a:custGeom>
              <a:avLst/>
              <a:gdLst>
                <a:gd name="connsiteX0" fmla="*/ 2959100 w 2959100"/>
                <a:gd name="connsiteY0" fmla="*/ 23581 h 1496781"/>
                <a:gd name="connsiteX1" fmla="*/ 1320800 w 2959100"/>
                <a:gd name="connsiteY1" fmla="*/ 201381 h 1496781"/>
                <a:gd name="connsiteX2" fmla="*/ 0 w 2959100"/>
                <a:gd name="connsiteY2" fmla="*/ 1496781 h 1496781"/>
                <a:gd name="connsiteX0" fmla="*/ 2959100 w 2959100"/>
                <a:gd name="connsiteY0" fmla="*/ 5680 h 1478880"/>
                <a:gd name="connsiteX1" fmla="*/ 1320800 w 2959100"/>
                <a:gd name="connsiteY1" fmla="*/ 335880 h 1478880"/>
                <a:gd name="connsiteX2" fmla="*/ 0 w 2959100"/>
                <a:gd name="connsiteY2" fmla="*/ 1478880 h 1478880"/>
                <a:gd name="connsiteX0" fmla="*/ 2959100 w 2959100"/>
                <a:gd name="connsiteY0" fmla="*/ 5680 h 1478880"/>
                <a:gd name="connsiteX1" fmla="*/ 1320800 w 2959100"/>
                <a:gd name="connsiteY1" fmla="*/ 335880 h 1478880"/>
                <a:gd name="connsiteX2" fmla="*/ 0 w 2959100"/>
                <a:gd name="connsiteY2" fmla="*/ 1478880 h 1478880"/>
                <a:gd name="connsiteX0" fmla="*/ 2959100 w 2959100"/>
                <a:gd name="connsiteY0" fmla="*/ 0 h 1473200"/>
                <a:gd name="connsiteX1" fmla="*/ 1320800 w 2959100"/>
                <a:gd name="connsiteY1" fmla="*/ 330200 h 1473200"/>
                <a:gd name="connsiteX2" fmla="*/ 0 w 2959100"/>
                <a:gd name="connsiteY2" fmla="*/ 147320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9100" h="1473200">
                  <a:moveTo>
                    <a:pt x="2959100" y="0"/>
                  </a:moveTo>
                  <a:cubicBezTo>
                    <a:pt x="2297641" y="4233"/>
                    <a:pt x="1813983" y="84667"/>
                    <a:pt x="1320800" y="330200"/>
                  </a:cubicBezTo>
                  <a:cubicBezTo>
                    <a:pt x="827617" y="575733"/>
                    <a:pt x="413808" y="948266"/>
                    <a:pt x="0" y="147320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3441700" y="1659334"/>
              <a:ext cx="3644900" cy="994966"/>
            </a:xfrm>
            <a:custGeom>
              <a:avLst/>
              <a:gdLst>
                <a:gd name="connsiteX0" fmla="*/ 3644900 w 3644900"/>
                <a:gd name="connsiteY0" fmla="*/ 135008 h 998608"/>
                <a:gd name="connsiteX1" fmla="*/ 2933700 w 3644900"/>
                <a:gd name="connsiteY1" fmla="*/ 8008 h 998608"/>
                <a:gd name="connsiteX2" fmla="*/ 2082800 w 3644900"/>
                <a:gd name="connsiteY2" fmla="*/ 58808 h 998608"/>
                <a:gd name="connsiteX3" fmla="*/ 787400 w 3644900"/>
                <a:gd name="connsiteY3" fmla="*/ 427108 h 998608"/>
                <a:gd name="connsiteX4" fmla="*/ 0 w 3644900"/>
                <a:gd name="connsiteY4" fmla="*/ 998608 h 998608"/>
                <a:gd name="connsiteX0" fmla="*/ 3644900 w 3644900"/>
                <a:gd name="connsiteY0" fmla="*/ 131366 h 994966"/>
                <a:gd name="connsiteX1" fmla="*/ 2933700 w 3644900"/>
                <a:gd name="connsiteY1" fmla="*/ 4366 h 994966"/>
                <a:gd name="connsiteX2" fmla="*/ 1968500 w 3644900"/>
                <a:gd name="connsiteY2" fmla="*/ 67866 h 994966"/>
                <a:gd name="connsiteX3" fmla="*/ 787400 w 3644900"/>
                <a:gd name="connsiteY3" fmla="*/ 423466 h 994966"/>
                <a:gd name="connsiteX4" fmla="*/ 0 w 3644900"/>
                <a:gd name="connsiteY4" fmla="*/ 994966 h 99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994966">
                  <a:moveTo>
                    <a:pt x="3644900" y="131366"/>
                  </a:moveTo>
                  <a:cubicBezTo>
                    <a:pt x="3419475" y="74216"/>
                    <a:pt x="3213100" y="14949"/>
                    <a:pt x="2933700" y="4366"/>
                  </a:cubicBezTo>
                  <a:cubicBezTo>
                    <a:pt x="2654300" y="-6217"/>
                    <a:pt x="2326217" y="-1984"/>
                    <a:pt x="1968500" y="67866"/>
                  </a:cubicBezTo>
                  <a:cubicBezTo>
                    <a:pt x="1610783" y="137716"/>
                    <a:pt x="1115483" y="268949"/>
                    <a:pt x="787400" y="423466"/>
                  </a:cubicBezTo>
                  <a:cubicBezTo>
                    <a:pt x="459317" y="577983"/>
                    <a:pt x="220133" y="787532"/>
                    <a:pt x="0" y="994966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26200" y="2158999"/>
              <a:ext cx="1320336" cy="1346363"/>
            </a:xfrm>
            <a:custGeom>
              <a:avLst/>
              <a:gdLst>
                <a:gd name="connsiteX0" fmla="*/ 0 w 1339856"/>
                <a:gd name="connsiteY0" fmla="*/ 0 h 1346760"/>
                <a:gd name="connsiteX1" fmla="*/ 787400 w 1339856"/>
                <a:gd name="connsiteY1" fmla="*/ 279400 h 1346760"/>
                <a:gd name="connsiteX2" fmla="*/ 1270000 w 1339856"/>
                <a:gd name="connsiteY2" fmla="*/ 635000 h 1346760"/>
                <a:gd name="connsiteX3" fmla="*/ 1206500 w 1339856"/>
                <a:gd name="connsiteY3" fmla="*/ 1231900 h 1346760"/>
                <a:gd name="connsiteX4" fmla="*/ 63500 w 1339856"/>
                <a:gd name="connsiteY4" fmla="*/ 1346200 h 1346760"/>
                <a:gd name="connsiteX0" fmla="*/ 0 w 1339856"/>
                <a:gd name="connsiteY0" fmla="*/ 0 h 1348919"/>
                <a:gd name="connsiteX1" fmla="*/ 787400 w 1339856"/>
                <a:gd name="connsiteY1" fmla="*/ 279400 h 1348919"/>
                <a:gd name="connsiteX2" fmla="*/ 1270000 w 1339856"/>
                <a:gd name="connsiteY2" fmla="*/ 508000 h 1348919"/>
                <a:gd name="connsiteX3" fmla="*/ 1206500 w 1339856"/>
                <a:gd name="connsiteY3" fmla="*/ 1231900 h 1348919"/>
                <a:gd name="connsiteX4" fmla="*/ 63500 w 1339856"/>
                <a:gd name="connsiteY4" fmla="*/ 1346200 h 1348919"/>
                <a:gd name="connsiteX0" fmla="*/ 0 w 1314225"/>
                <a:gd name="connsiteY0" fmla="*/ 0 h 1346574"/>
                <a:gd name="connsiteX1" fmla="*/ 787400 w 1314225"/>
                <a:gd name="connsiteY1" fmla="*/ 279400 h 1346574"/>
                <a:gd name="connsiteX2" fmla="*/ 1270000 w 1314225"/>
                <a:gd name="connsiteY2" fmla="*/ 508000 h 1346574"/>
                <a:gd name="connsiteX3" fmla="*/ 1155700 w 1314225"/>
                <a:gd name="connsiteY3" fmla="*/ 1206500 h 1346574"/>
                <a:gd name="connsiteX4" fmla="*/ 63500 w 1314225"/>
                <a:gd name="connsiteY4" fmla="*/ 1346200 h 1346574"/>
                <a:gd name="connsiteX0" fmla="*/ 0 w 1314225"/>
                <a:gd name="connsiteY0" fmla="*/ 0 h 1346574"/>
                <a:gd name="connsiteX1" fmla="*/ 787400 w 1314225"/>
                <a:gd name="connsiteY1" fmla="*/ 279400 h 1346574"/>
                <a:gd name="connsiteX2" fmla="*/ 1270000 w 1314225"/>
                <a:gd name="connsiteY2" fmla="*/ 508000 h 1346574"/>
                <a:gd name="connsiteX3" fmla="*/ 1155700 w 1314225"/>
                <a:gd name="connsiteY3" fmla="*/ 1206500 h 1346574"/>
                <a:gd name="connsiteX4" fmla="*/ 63500 w 1314225"/>
                <a:gd name="connsiteY4" fmla="*/ 1346200 h 1346574"/>
                <a:gd name="connsiteX0" fmla="*/ 0 w 1323106"/>
                <a:gd name="connsiteY0" fmla="*/ 0 h 1346363"/>
                <a:gd name="connsiteX1" fmla="*/ 787400 w 1323106"/>
                <a:gd name="connsiteY1" fmla="*/ 279400 h 1346363"/>
                <a:gd name="connsiteX2" fmla="*/ 1282700 w 1323106"/>
                <a:gd name="connsiteY2" fmla="*/ 596900 h 1346363"/>
                <a:gd name="connsiteX3" fmla="*/ 1155700 w 1323106"/>
                <a:gd name="connsiteY3" fmla="*/ 1206500 h 1346363"/>
                <a:gd name="connsiteX4" fmla="*/ 63500 w 1323106"/>
                <a:gd name="connsiteY4" fmla="*/ 1346200 h 1346363"/>
                <a:gd name="connsiteX0" fmla="*/ 0 w 1320336"/>
                <a:gd name="connsiteY0" fmla="*/ 0 h 1346363"/>
                <a:gd name="connsiteX1" fmla="*/ 825500 w 1320336"/>
                <a:gd name="connsiteY1" fmla="*/ 266700 h 1346363"/>
                <a:gd name="connsiteX2" fmla="*/ 1282700 w 1320336"/>
                <a:gd name="connsiteY2" fmla="*/ 596900 h 1346363"/>
                <a:gd name="connsiteX3" fmla="*/ 1155700 w 1320336"/>
                <a:gd name="connsiteY3" fmla="*/ 1206500 h 1346363"/>
                <a:gd name="connsiteX4" fmla="*/ 63500 w 1320336"/>
                <a:gd name="connsiteY4" fmla="*/ 1346200 h 134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336" h="1346363">
                  <a:moveTo>
                    <a:pt x="0" y="0"/>
                  </a:moveTo>
                  <a:cubicBezTo>
                    <a:pt x="287866" y="86783"/>
                    <a:pt x="611717" y="167217"/>
                    <a:pt x="825500" y="266700"/>
                  </a:cubicBezTo>
                  <a:cubicBezTo>
                    <a:pt x="1039283" y="366183"/>
                    <a:pt x="1227667" y="440267"/>
                    <a:pt x="1282700" y="596900"/>
                  </a:cubicBezTo>
                  <a:cubicBezTo>
                    <a:pt x="1337733" y="753533"/>
                    <a:pt x="1358900" y="1081617"/>
                    <a:pt x="1155700" y="1206500"/>
                  </a:cubicBezTo>
                  <a:cubicBezTo>
                    <a:pt x="952500" y="1331383"/>
                    <a:pt x="534458" y="1348316"/>
                    <a:pt x="63500" y="134620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7569200" y="2146300"/>
              <a:ext cx="318095" cy="1397000"/>
            </a:xfrm>
            <a:custGeom>
              <a:avLst/>
              <a:gdLst>
                <a:gd name="connsiteX0" fmla="*/ 63500 w 318095"/>
                <a:gd name="connsiteY0" fmla="*/ 1397000 h 1397000"/>
                <a:gd name="connsiteX1" fmla="*/ 317500 w 318095"/>
                <a:gd name="connsiteY1" fmla="*/ 914400 h 1397000"/>
                <a:gd name="connsiteX2" fmla="*/ 0 w 318095"/>
                <a:gd name="connsiteY2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095" h="1397000">
                  <a:moveTo>
                    <a:pt x="63500" y="1397000"/>
                  </a:moveTo>
                  <a:cubicBezTo>
                    <a:pt x="195791" y="1272116"/>
                    <a:pt x="328083" y="1147233"/>
                    <a:pt x="317500" y="914400"/>
                  </a:cubicBezTo>
                  <a:cubicBezTo>
                    <a:pt x="306917" y="681567"/>
                    <a:pt x="153458" y="340783"/>
                    <a:pt x="0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11899" y="3911600"/>
              <a:ext cx="1500109" cy="1435100"/>
            </a:xfrm>
            <a:custGeom>
              <a:avLst/>
              <a:gdLst>
                <a:gd name="connsiteX0" fmla="*/ 342900 w 1550272"/>
                <a:gd name="connsiteY0" fmla="*/ 1435100 h 1435100"/>
                <a:gd name="connsiteX1" fmla="*/ 787400 w 1550272"/>
                <a:gd name="connsiteY1" fmla="*/ 1320800 h 1435100"/>
                <a:gd name="connsiteX2" fmla="*/ 1346200 w 1550272"/>
                <a:gd name="connsiteY2" fmla="*/ 1308100 h 1435100"/>
                <a:gd name="connsiteX3" fmla="*/ 1549400 w 1550272"/>
                <a:gd name="connsiteY3" fmla="*/ 1143000 h 1435100"/>
                <a:gd name="connsiteX4" fmla="*/ 1282700 w 1550272"/>
                <a:gd name="connsiteY4" fmla="*/ 444500 h 1435100"/>
                <a:gd name="connsiteX5" fmla="*/ 292100 w 1550272"/>
                <a:gd name="connsiteY5" fmla="*/ 165100 h 1435100"/>
                <a:gd name="connsiteX6" fmla="*/ 0 w 1550272"/>
                <a:gd name="connsiteY6" fmla="*/ 0 h 1435100"/>
                <a:gd name="connsiteX0" fmla="*/ 342900 w 1550272"/>
                <a:gd name="connsiteY0" fmla="*/ 1435100 h 1435100"/>
                <a:gd name="connsiteX1" fmla="*/ 787400 w 1550272"/>
                <a:gd name="connsiteY1" fmla="*/ 1320800 h 1435100"/>
                <a:gd name="connsiteX2" fmla="*/ 1346200 w 1550272"/>
                <a:gd name="connsiteY2" fmla="*/ 1308100 h 1435100"/>
                <a:gd name="connsiteX3" fmla="*/ 1549400 w 1550272"/>
                <a:gd name="connsiteY3" fmla="*/ 1143000 h 1435100"/>
                <a:gd name="connsiteX4" fmla="*/ 1282700 w 1550272"/>
                <a:gd name="connsiteY4" fmla="*/ 444500 h 1435100"/>
                <a:gd name="connsiteX5" fmla="*/ 292100 w 1550272"/>
                <a:gd name="connsiteY5" fmla="*/ 165100 h 1435100"/>
                <a:gd name="connsiteX6" fmla="*/ 0 w 1550272"/>
                <a:gd name="connsiteY6" fmla="*/ 0 h 1435100"/>
                <a:gd name="connsiteX0" fmla="*/ 342900 w 1500109"/>
                <a:gd name="connsiteY0" fmla="*/ 1435100 h 1435100"/>
                <a:gd name="connsiteX1" fmla="*/ 787400 w 1500109"/>
                <a:gd name="connsiteY1" fmla="*/ 1320800 h 1435100"/>
                <a:gd name="connsiteX2" fmla="*/ 1346200 w 1500109"/>
                <a:gd name="connsiteY2" fmla="*/ 1308100 h 1435100"/>
                <a:gd name="connsiteX3" fmla="*/ 1498600 w 1500109"/>
                <a:gd name="connsiteY3" fmla="*/ 927100 h 1435100"/>
                <a:gd name="connsiteX4" fmla="*/ 1282700 w 1500109"/>
                <a:gd name="connsiteY4" fmla="*/ 444500 h 1435100"/>
                <a:gd name="connsiteX5" fmla="*/ 292100 w 1500109"/>
                <a:gd name="connsiteY5" fmla="*/ 165100 h 1435100"/>
                <a:gd name="connsiteX6" fmla="*/ 0 w 1500109"/>
                <a:gd name="connsiteY6" fmla="*/ 0 h 143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109" h="1435100">
                  <a:moveTo>
                    <a:pt x="342900" y="1435100"/>
                  </a:moveTo>
                  <a:cubicBezTo>
                    <a:pt x="481541" y="1388533"/>
                    <a:pt x="620183" y="1341967"/>
                    <a:pt x="787400" y="1320800"/>
                  </a:cubicBezTo>
                  <a:cubicBezTo>
                    <a:pt x="954617" y="1299633"/>
                    <a:pt x="1227667" y="1373717"/>
                    <a:pt x="1346200" y="1308100"/>
                  </a:cubicBezTo>
                  <a:cubicBezTo>
                    <a:pt x="1464733" y="1242483"/>
                    <a:pt x="1509183" y="1071033"/>
                    <a:pt x="1498600" y="927100"/>
                  </a:cubicBezTo>
                  <a:cubicBezTo>
                    <a:pt x="1488017" y="783167"/>
                    <a:pt x="1483783" y="571500"/>
                    <a:pt x="1282700" y="444500"/>
                  </a:cubicBezTo>
                  <a:cubicBezTo>
                    <a:pt x="1081617" y="317500"/>
                    <a:pt x="505883" y="239183"/>
                    <a:pt x="292100" y="165100"/>
                  </a:cubicBezTo>
                  <a:cubicBezTo>
                    <a:pt x="78317" y="91017"/>
                    <a:pt x="39158" y="45508"/>
                    <a:pt x="0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6705600" y="3822700"/>
              <a:ext cx="1359527" cy="1689100"/>
            </a:xfrm>
            <a:custGeom>
              <a:avLst/>
              <a:gdLst>
                <a:gd name="connsiteX0" fmla="*/ 254000 w 508627"/>
                <a:gd name="connsiteY0" fmla="*/ 1638300 h 1638300"/>
                <a:gd name="connsiteX1" fmla="*/ 406400 w 508627"/>
                <a:gd name="connsiteY1" fmla="*/ 1422400 h 1638300"/>
                <a:gd name="connsiteX2" fmla="*/ 495300 w 508627"/>
                <a:gd name="connsiteY2" fmla="*/ 863600 h 1638300"/>
                <a:gd name="connsiteX3" fmla="*/ 114300 w 508627"/>
                <a:gd name="connsiteY3" fmla="*/ 228600 h 1638300"/>
                <a:gd name="connsiteX4" fmla="*/ 0 w 508627"/>
                <a:gd name="connsiteY4" fmla="*/ 0 h 1638300"/>
                <a:gd name="connsiteX0" fmla="*/ 1104900 w 1359527"/>
                <a:gd name="connsiteY0" fmla="*/ 1689100 h 1689100"/>
                <a:gd name="connsiteX1" fmla="*/ 1257300 w 1359527"/>
                <a:gd name="connsiteY1" fmla="*/ 1473200 h 1689100"/>
                <a:gd name="connsiteX2" fmla="*/ 1346200 w 1359527"/>
                <a:gd name="connsiteY2" fmla="*/ 914400 h 1689100"/>
                <a:gd name="connsiteX3" fmla="*/ 965200 w 1359527"/>
                <a:gd name="connsiteY3" fmla="*/ 279400 h 1689100"/>
                <a:gd name="connsiteX4" fmla="*/ 0 w 1359527"/>
                <a:gd name="connsiteY4" fmla="*/ 0 h 1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527" h="1689100">
                  <a:moveTo>
                    <a:pt x="1104900" y="1689100"/>
                  </a:moveTo>
                  <a:cubicBezTo>
                    <a:pt x="1160991" y="1645708"/>
                    <a:pt x="1217083" y="1602317"/>
                    <a:pt x="1257300" y="1473200"/>
                  </a:cubicBezTo>
                  <a:cubicBezTo>
                    <a:pt x="1297517" y="1344083"/>
                    <a:pt x="1394883" y="1113367"/>
                    <a:pt x="1346200" y="914400"/>
                  </a:cubicBezTo>
                  <a:cubicBezTo>
                    <a:pt x="1297517" y="715433"/>
                    <a:pt x="1189567" y="431800"/>
                    <a:pt x="965200" y="279400"/>
                  </a:cubicBezTo>
                  <a:cubicBezTo>
                    <a:pt x="740833" y="127000"/>
                    <a:pt x="15875" y="42333"/>
                    <a:pt x="0" y="0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 flipH="1">
              <a:off x="4108073" y="2992535"/>
              <a:ext cx="2072633" cy="373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6" idx="1"/>
            </p:cNvCxnSpPr>
            <p:nvPr/>
          </p:nvCxnSpPr>
          <p:spPr>
            <a:xfrm flipH="1" flipV="1">
              <a:off x="4052655" y="3228882"/>
              <a:ext cx="1700407" cy="4939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4108073" y="3391145"/>
              <a:ext cx="2038053" cy="14378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955364" y="4844229"/>
              <a:ext cx="1041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2955364" y="5113761"/>
              <a:ext cx="1041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955364" y="5383293"/>
              <a:ext cx="1041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955364" y="5652824"/>
              <a:ext cx="1041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392845" y="4674952"/>
              <a:ext cx="1505746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MapReduce Status</a:t>
              </a:r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606365" y="4944483"/>
              <a:ext cx="1292228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Job Submission</a:t>
              </a:r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853971" y="5214016"/>
              <a:ext cx="104462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 Status</a:t>
              </a:r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450262" y="5483547"/>
              <a:ext cx="1448330" cy="328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 Request</a:t>
              </a:r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62" name="矩形 61"/>
          <p:cNvSpPr/>
          <p:nvPr/>
        </p:nvSpPr>
        <p:spPr>
          <a:xfrm>
            <a:off x="44032" y="3977349"/>
            <a:ext cx="90999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Client: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负责向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集群提交作业；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ResourceManager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集群主进程，仲裁中心，负责集群资源管理和任务调度；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：集群从进程，管理监视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，执行具体任务；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：本机资源集合体，如某个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8GB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内存。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：任务执行和监管中心。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725467"/>
            <a:ext cx="7493000" cy="52403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199360"/>
            <a:ext cx="8166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：资源仲裁模块；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：选定、启动和监管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093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0AD47"/>
                </a:solidFill>
              </a:rPr>
              <a:t>Yarn</a:t>
            </a:r>
            <a:r>
              <a:rPr lang="zh-CN" altLang="en-US" sz="2400" b="1" dirty="0" smtClean="0">
                <a:solidFill>
                  <a:srgbClr val="70AD47"/>
                </a:solidFill>
              </a:rPr>
              <a:t>执行过程</a:t>
            </a:r>
            <a:endParaRPr lang="zh-CN" altLang="en-US" sz="2400" b="1" dirty="0">
              <a:solidFill>
                <a:srgbClr val="70AD47"/>
              </a:solidFill>
            </a:endParaRP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8321" y="1167079"/>
            <a:ext cx="870326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）作业提交：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向主进程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模块提交任务，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按照某种策略选中某个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上的某个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来执行应用程序的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）任务分配：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申请资源，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根据所有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发过来的资源信息和集群指定的调度策略，以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为单位给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分配资源。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）任务执行：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向选定的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发送任务信息（程序源代码、数据位置等），通知选中的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，让其启动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管理的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任务。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）进度和状态更新：处于计算状态的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向其所在的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汇报计算进度，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则通过心跳包，将信息汇报给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汇总所有信息，给出任务进度。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093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0AD47"/>
                </a:solidFill>
              </a:rPr>
              <a:t>Yarn</a:t>
            </a:r>
            <a:r>
              <a:rPr lang="zh-CN" altLang="en-US" sz="2400" b="1" dirty="0" smtClean="0">
                <a:solidFill>
                  <a:srgbClr val="70AD47"/>
                </a:solidFill>
              </a:rPr>
              <a:t>执行过程</a:t>
            </a:r>
            <a:endParaRPr lang="zh-CN" altLang="en-US" sz="2400" b="1" dirty="0">
              <a:solidFill>
                <a:srgbClr val="70AD47"/>
              </a:solidFill>
            </a:endParaRP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8321" y="1399428"/>
            <a:ext cx="878201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）任务完成：所有任务完成后，信息一层一层汇报到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再将信息汇报给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模块。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ApplicationManager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再将信息汇报给客户端。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337" y="3248409"/>
            <a:ext cx="88010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任务</a:t>
            </a:r>
            <a:r>
              <a:rPr lang="zh-CN" altLang="en-US" b="1" dirty="0" smtClean="0">
                <a:latin typeface="+mn-ea"/>
              </a:rPr>
              <a:t>失败</a:t>
            </a:r>
            <a:endParaRPr lang="en-US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+mn-ea"/>
              </a:rPr>
              <a:t>（</a:t>
            </a:r>
            <a:r>
              <a:rPr lang="en-US" altLang="zh-CN" b="1" dirty="0" smtClean="0">
                <a:latin typeface="+mn-ea"/>
              </a:rPr>
              <a:t>1</a:t>
            </a:r>
            <a:r>
              <a:rPr lang="zh-CN" altLang="en-US" b="1" dirty="0" smtClean="0">
                <a:latin typeface="+mn-ea"/>
              </a:rPr>
              <a:t>）</a:t>
            </a:r>
            <a:r>
              <a:rPr lang="en-US" altLang="zh-CN" b="1" dirty="0" smtClean="0">
                <a:latin typeface="+mn-ea"/>
              </a:rPr>
              <a:t> </a:t>
            </a:r>
            <a:r>
              <a:rPr lang="en-US" altLang="zh-CN" b="1" dirty="0" err="1" smtClean="0">
                <a:latin typeface="+mn-ea"/>
              </a:rPr>
              <a:t>ApplicationMaster</a:t>
            </a:r>
            <a:r>
              <a:rPr lang="zh-CN" altLang="en-US" b="1" dirty="0" smtClean="0">
                <a:latin typeface="+mn-ea"/>
              </a:rPr>
              <a:t>故障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会重新选择一个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再次执行此任务对应的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+mn-ea"/>
              </a:rPr>
              <a:t>（</a:t>
            </a:r>
            <a:r>
              <a:rPr lang="en-US" altLang="zh-CN" b="1" dirty="0" smtClean="0">
                <a:latin typeface="+mn-ea"/>
              </a:rPr>
              <a:t>2</a:t>
            </a:r>
            <a:r>
              <a:rPr lang="zh-CN" altLang="en-US" b="1" dirty="0" smtClean="0">
                <a:latin typeface="+mn-ea"/>
              </a:rPr>
              <a:t>）计算</a:t>
            </a:r>
            <a:r>
              <a:rPr lang="zh-CN" altLang="en-US" b="1" dirty="0">
                <a:latin typeface="+mn-ea"/>
              </a:rPr>
              <a:t>节点</a:t>
            </a:r>
            <a:r>
              <a:rPr lang="en-US" altLang="zh-CN" b="1" dirty="0">
                <a:latin typeface="+mn-ea"/>
              </a:rPr>
              <a:t>【Container</a:t>
            </a:r>
            <a:r>
              <a:rPr lang="zh-CN" altLang="en-US" b="1" dirty="0">
                <a:latin typeface="+mn-ea"/>
              </a:rPr>
              <a:t>或</a:t>
            </a:r>
            <a:r>
              <a:rPr lang="en-US" altLang="zh-CN" b="1" dirty="0" err="1">
                <a:latin typeface="+mn-ea"/>
              </a:rPr>
              <a:t>NodeManager</a:t>
            </a:r>
            <a:r>
              <a:rPr lang="en-US" altLang="zh-CN" b="1" dirty="0" smtClean="0">
                <a:latin typeface="+mn-ea"/>
              </a:rPr>
              <a:t>】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申请资源，接着根据申请到的资源重新分配失败节点上的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任务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26" name="矩形 25"/>
          <p:cNvSpPr/>
          <p:nvPr/>
        </p:nvSpPr>
        <p:spPr>
          <a:xfrm>
            <a:off x="94304" y="823608"/>
            <a:ext cx="90496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从</a:t>
            </a:r>
            <a:r>
              <a:rPr lang="en-US" altLang="zh-CN" b="1" dirty="0">
                <a:latin typeface="+mn-ea"/>
              </a:rPr>
              <a:t>Yarn</a:t>
            </a:r>
            <a:r>
              <a:rPr lang="zh-CN" altLang="en-US" b="1" dirty="0">
                <a:latin typeface="+mn-ea"/>
              </a:rPr>
              <a:t>架构和</a:t>
            </a:r>
            <a:r>
              <a:rPr lang="en-US" altLang="zh-CN" b="1" dirty="0">
                <a:latin typeface="+mn-ea"/>
              </a:rPr>
              <a:t>Yarn</a:t>
            </a:r>
            <a:r>
              <a:rPr lang="zh-CN" altLang="en-US" b="1" dirty="0">
                <a:latin typeface="+mn-ea"/>
              </a:rPr>
              <a:t>任务执行过程能看出</a:t>
            </a:r>
            <a:r>
              <a:rPr lang="en-US" altLang="zh-CN" b="1" dirty="0">
                <a:latin typeface="+mn-ea"/>
              </a:rPr>
              <a:t>Yarn</a:t>
            </a:r>
            <a:r>
              <a:rPr lang="zh-CN" altLang="en-US" b="1" dirty="0">
                <a:latin typeface="+mn-ea"/>
              </a:rPr>
              <a:t>具有巨大优势</a:t>
            </a:r>
            <a:r>
              <a:rPr lang="zh-CN" altLang="en-US" b="1" dirty="0" smtClean="0">
                <a:latin typeface="+mn-ea"/>
              </a:rPr>
              <a:t>：</a:t>
            </a:r>
            <a:endParaRPr lang="en-US" altLang="zh-CN" b="1" dirty="0" smtClean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Scheduler</a:t>
            </a:r>
            <a:r>
              <a:rPr lang="zh-CN" altLang="en-US" dirty="0" smtClean="0">
                <a:latin typeface="+mn-ea"/>
              </a:rPr>
              <a:t>是一个</a:t>
            </a:r>
            <a:r>
              <a:rPr lang="zh-CN" altLang="en-US" dirty="0">
                <a:latin typeface="+mn-ea"/>
              </a:rPr>
              <a:t>纯粹的资源仲裁</a:t>
            </a:r>
            <a:r>
              <a:rPr lang="zh-CN" altLang="en-US" dirty="0" smtClean="0">
                <a:latin typeface="+mn-ea"/>
              </a:rPr>
              <a:t>中心，它根据集群资源状况，以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+mn-ea"/>
              </a:rPr>
              <a:t>为单位分配资源。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ApplicationManager</a:t>
            </a:r>
            <a:r>
              <a:rPr lang="zh-CN" altLang="en-US" dirty="0" smtClean="0">
                <a:latin typeface="+mn-ea"/>
              </a:rPr>
              <a:t>将接收到的任务，扔给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+mn-ea"/>
              </a:rPr>
              <a:t>，本身只负责监管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latin typeface="+mn-ea"/>
              </a:rPr>
              <a:t>负责任务整体</a:t>
            </a:r>
            <a:r>
              <a:rPr lang="zh-CN" altLang="en-US" dirty="0" smtClean="0">
                <a:latin typeface="+mn-ea"/>
              </a:rPr>
              <a:t>执行，并且它是集群中任意一个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Nodemanager</a:t>
            </a:r>
            <a:r>
              <a:rPr lang="zh-CN" altLang="en-US" dirty="0" smtClean="0">
                <a:latin typeface="+mn-ea"/>
              </a:rPr>
              <a:t>下的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的设计大大减轻了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的资源消耗，并且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可分布于集群中任意一台机器，设计上更加优美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1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900" y="2664784"/>
            <a:ext cx="2124075" cy="9620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prstClr val="white"/>
                </a:solidFill>
              </a:rPr>
              <a:t>WebAppServer</a:t>
            </a:r>
            <a:endParaRPr lang="en-US" altLang="zh-CN" dirty="0">
              <a:solidFill>
                <a:prstClr val="white"/>
              </a:solidFill>
            </a:endParaRPr>
          </a:p>
          <a:p>
            <a:pPr algn="ctr"/>
            <a:r>
              <a:rPr lang="en-US" altLang="zh-CN" dirty="0">
                <a:solidFill>
                  <a:prstClr val="white"/>
                </a:solidFill>
              </a:rPr>
              <a:t>Proxy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9475" y="2500478"/>
            <a:ext cx="2124075" cy="962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Resource</a:t>
            </a:r>
          </a:p>
          <a:p>
            <a:pPr algn="ctr"/>
            <a:r>
              <a:rPr lang="en-US" altLang="zh-CN">
                <a:solidFill>
                  <a:prstClr val="white"/>
                </a:solidFill>
              </a:rPr>
              <a:t>Manger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049" y="2664784"/>
            <a:ext cx="2124075" cy="9620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Job</a:t>
            </a:r>
          </a:p>
          <a:p>
            <a:pPr algn="ctr"/>
            <a:r>
              <a:rPr lang="en-US" altLang="zh-CN" dirty="0" err="1">
                <a:solidFill>
                  <a:prstClr val="white"/>
                </a:solidFill>
              </a:rPr>
              <a:t>HistoryServer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3900" y="4357172"/>
            <a:ext cx="2124075" cy="9620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NodeManager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474" y="4357172"/>
            <a:ext cx="2124075" cy="9620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NodeManager</a:t>
            </a: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5524" y="4357172"/>
            <a:ext cx="2124075" cy="9620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white"/>
                </a:solidFill>
              </a:rPr>
              <a:t>NodeManager</a:t>
            </a: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箭头连接符 10"/>
          <p:cNvCxnSpPr>
            <a:stCxn id="5" idx="1"/>
            <a:endCxn id="3" idx="3"/>
          </p:cNvCxnSpPr>
          <p:nvPr/>
        </p:nvCxnSpPr>
        <p:spPr>
          <a:xfrm flipH="1">
            <a:off x="2847975" y="2981491"/>
            <a:ext cx="571500" cy="16430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6" idx="1"/>
          </p:cNvCxnSpPr>
          <p:nvPr/>
        </p:nvCxnSpPr>
        <p:spPr>
          <a:xfrm>
            <a:off x="5543550" y="2981491"/>
            <a:ext cx="571499" cy="16430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7" idx="0"/>
          </p:cNvCxnSpPr>
          <p:nvPr/>
        </p:nvCxnSpPr>
        <p:spPr>
          <a:xfrm flipH="1">
            <a:off x="1785938" y="3462503"/>
            <a:ext cx="2695575" cy="89466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2"/>
            <a:endCxn id="9" idx="0"/>
          </p:cNvCxnSpPr>
          <p:nvPr/>
        </p:nvCxnSpPr>
        <p:spPr>
          <a:xfrm flipH="1">
            <a:off x="4481512" y="3462503"/>
            <a:ext cx="1" cy="89466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" idx="2"/>
            <a:endCxn id="10" idx="0"/>
          </p:cNvCxnSpPr>
          <p:nvPr/>
        </p:nvCxnSpPr>
        <p:spPr>
          <a:xfrm>
            <a:off x="4481513" y="3462503"/>
            <a:ext cx="2686049" cy="89466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17" name="TextBox 3_1_1"/>
          <p:cNvSpPr txBox="1"/>
          <p:nvPr/>
        </p:nvSpPr>
        <p:spPr>
          <a:xfrm>
            <a:off x="404049" y="8080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0AD47"/>
                </a:solidFill>
              </a:rPr>
              <a:t>典型拓扑</a:t>
            </a:r>
            <a:endParaRPr lang="zh-CN" altLang="en-US" sz="2400" b="1" dirty="0">
              <a:solidFill>
                <a:srgbClr val="70AD47"/>
              </a:solidFill>
            </a:endParaRPr>
          </a:p>
        </p:txBody>
      </p:sp>
      <p:sp>
        <p:nvSpPr>
          <p:cNvPr id="18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67391" y="5401643"/>
            <a:ext cx="158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</a:rPr>
              <a:t>Yarn</a:t>
            </a:r>
            <a:r>
              <a:rPr lang="zh-CN" altLang="en-US">
                <a:solidFill>
                  <a:prstClr val="black"/>
                </a:solidFill>
              </a:rPr>
              <a:t>典型拓扑</a:t>
            </a:r>
          </a:p>
        </p:txBody>
      </p:sp>
      <p:sp>
        <p:nvSpPr>
          <p:cNvPr id="4" name="矩形 3"/>
          <p:cNvSpPr/>
          <p:nvPr/>
        </p:nvSpPr>
        <p:spPr>
          <a:xfrm>
            <a:off x="625475" y="1361338"/>
            <a:ext cx="71723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除了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ResourceManager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NodeManager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两个实体外，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还包括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WebAppProxyServer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JobHistoryServer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两个实体。</a:t>
            </a:r>
          </a:p>
        </p:txBody>
      </p:sp>
      <p:cxnSp>
        <p:nvCxnSpPr>
          <p:cNvPr id="12" name="直接连接符 11"/>
          <p:cNvCxnSpPr>
            <a:stCxn id="9" idx="3"/>
            <a:endCxn id="10" idx="1"/>
          </p:cNvCxnSpPr>
          <p:nvPr/>
        </p:nvCxnSpPr>
        <p:spPr>
          <a:xfrm>
            <a:off x="5543549" y="4838185"/>
            <a:ext cx="561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1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8" name="矩形 7"/>
          <p:cNvSpPr/>
          <p:nvPr/>
        </p:nvSpPr>
        <p:spPr>
          <a:xfrm>
            <a:off x="163393" y="881020"/>
            <a:ext cx="88788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latin typeface="+mn-ea"/>
              </a:rPr>
              <a:t>JobHistoryServer</a:t>
            </a:r>
            <a:r>
              <a:rPr lang="zh-CN" altLang="en-US" b="1" dirty="0" smtClean="0">
                <a:latin typeface="+mn-ea"/>
              </a:rPr>
              <a:t>：管理</a:t>
            </a:r>
            <a:r>
              <a:rPr lang="zh-CN" altLang="en-US" b="1" dirty="0">
                <a:latin typeface="+mn-ea"/>
              </a:rPr>
              <a:t>已完成的</a:t>
            </a:r>
            <a:r>
              <a:rPr lang="en-US" altLang="zh-CN" b="1" dirty="0">
                <a:latin typeface="+mn-ea"/>
              </a:rPr>
              <a:t>Yarn</a:t>
            </a:r>
            <a:r>
              <a:rPr lang="zh-CN" altLang="en-US" b="1" dirty="0" smtClean="0">
                <a:latin typeface="+mn-ea"/>
              </a:rPr>
              <a:t>任务</a:t>
            </a:r>
            <a:r>
              <a:rPr lang="en-US" altLang="zh-CN" b="1" dirty="0" smtClean="0">
                <a:latin typeface="+mn-ea"/>
              </a:rPr>
              <a:t>.</a:t>
            </a: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将管理历史任务的功能抽象成一独立实体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JobHistoryServer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。当任务完成时，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将任务输出日志信息和统计信息写入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的固定位置，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JobHistoryServer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读取此位置的文件来显示群集中已执行的任务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99435" y="2589983"/>
            <a:ext cx="8729028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buClr>
                <a:schemeClr val="accent6"/>
              </a:buClr>
            </a:pPr>
            <a:r>
              <a:rPr lang="en-US" altLang="zh-CN" b="1" dirty="0" err="1" smtClean="0">
                <a:latin typeface="+mn-ea"/>
              </a:rPr>
              <a:t>WebAppProxyServer</a:t>
            </a:r>
            <a:r>
              <a:rPr lang="zh-CN" altLang="en-US" b="1" dirty="0" smtClean="0">
                <a:latin typeface="+mn-ea"/>
              </a:rPr>
              <a:t>：</a:t>
            </a:r>
            <a:r>
              <a:rPr lang="zh-CN" altLang="en-US" b="1" dirty="0">
                <a:latin typeface="+mn-ea"/>
              </a:rPr>
              <a:t>任务执行时的</a:t>
            </a:r>
            <a:r>
              <a:rPr lang="en-US" altLang="zh-CN" b="1" dirty="0">
                <a:latin typeface="+mn-ea"/>
              </a:rPr>
              <a:t>Web</a:t>
            </a:r>
            <a:r>
              <a:rPr lang="zh-CN" altLang="en-US" b="1" dirty="0">
                <a:latin typeface="+mn-ea"/>
              </a:rPr>
              <a:t>页面代理</a:t>
            </a:r>
          </a:p>
          <a:p>
            <a:pPr>
              <a:lnSpc>
                <a:spcPts val="2600"/>
              </a:lnSpc>
              <a:buClr>
                <a:schemeClr val="accent6"/>
              </a:buClr>
            </a:pPr>
            <a:endParaRPr lang="en-US" altLang="zh-CN" dirty="0">
              <a:latin typeface="+mn-ea"/>
            </a:endParaRPr>
          </a:p>
          <a:p>
            <a:pPr>
              <a:lnSpc>
                <a:spcPts val="2600"/>
              </a:lnSpc>
              <a:buClr>
                <a:schemeClr val="accent6"/>
              </a:buClr>
            </a:pP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）通过</a:t>
            </a:r>
            <a:r>
              <a:rPr lang="zh-CN" altLang="en-US" dirty="0">
                <a:latin typeface="+mn-ea"/>
              </a:rPr>
              <a:t>使用代理，不仅进一步降低了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latin typeface="+mn-ea"/>
              </a:rPr>
              <a:t>的压力，还能降低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+mn-ea"/>
              </a:rPr>
              <a:t>受到的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 smtClean="0">
                <a:latin typeface="+mn-ea"/>
              </a:rPr>
              <a:t>攻击。</a:t>
            </a:r>
            <a:endParaRPr lang="en-US" altLang="zh-CN" dirty="0" smtClean="0">
              <a:latin typeface="+mn-ea"/>
            </a:endParaRPr>
          </a:p>
          <a:p>
            <a:pPr>
              <a:lnSpc>
                <a:spcPts val="2600"/>
              </a:lnSpc>
              <a:buClr>
                <a:schemeClr val="accent6"/>
              </a:buClr>
            </a:pPr>
            <a:endParaRPr lang="en-US" altLang="zh-CN" dirty="0" smtClean="0">
              <a:latin typeface="+mn-ea"/>
            </a:endParaRPr>
          </a:p>
          <a:p>
            <a:pPr>
              <a:lnSpc>
                <a:spcPts val="2600"/>
              </a:lnSpc>
              <a:buClr>
                <a:schemeClr val="accent6"/>
              </a:buClr>
            </a:pP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）用户</a:t>
            </a:r>
            <a:r>
              <a:rPr lang="zh-CN" altLang="en-US" dirty="0">
                <a:latin typeface="+mn-ea"/>
              </a:rPr>
              <a:t>访问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http://ResourcemanangerURL</a:t>
            </a:r>
            <a:r>
              <a:rPr lang="zh-CN" altLang="en-US" dirty="0">
                <a:latin typeface="+mn-ea"/>
              </a:rPr>
              <a:t>时，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b="1" dirty="0">
                <a:latin typeface="+mn-ea"/>
              </a:rPr>
              <a:t>代理</a:t>
            </a:r>
            <a:r>
              <a:rPr lang="zh-CN" altLang="en-US" dirty="0">
                <a:latin typeface="+mn-ea"/>
              </a:rPr>
              <a:t>会从登录信息里的剥离出用户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Cookier</a:t>
            </a:r>
            <a:r>
              <a:rPr lang="zh-CN" altLang="en-US" dirty="0">
                <a:latin typeface="+mn-ea"/>
              </a:rPr>
              <a:t>，只保留用户登录名，形成新的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zh-CN" altLang="en-US" dirty="0">
                <a:latin typeface="+mn-ea"/>
              </a:rPr>
              <a:t>，然后去访问链接，降低了恶意链接对用户的破坏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32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4049" y="2374929"/>
            <a:ext cx="2755610" cy="5453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0150" y="2374929"/>
            <a:ext cx="4861712" cy="5453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4049" y="3101006"/>
            <a:ext cx="2755610" cy="545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20150" y="3101006"/>
            <a:ext cx="4861712" cy="545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70AD47"/>
                </a:solidFill>
              </a:rPr>
              <a:t>编程模板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050" y="1269724"/>
            <a:ext cx="837781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不同的编程模板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b="1" dirty="0" err="1" smtClean="0"/>
              <a:t>MapReduce</a:t>
            </a:r>
            <a:r>
              <a:rPr lang="en-US" altLang="zh-CN" b="1" dirty="0" smtClean="0"/>
              <a:t>,</a:t>
            </a:r>
            <a:r>
              <a:rPr lang="en-US" altLang="zh-CN" b="1" dirty="0"/>
              <a:t> </a:t>
            </a:r>
            <a:r>
              <a:rPr lang="en-US" altLang="zh-CN" b="1" dirty="0" err="1"/>
              <a:t>distributedshell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，让更多类型的编程模型能够运行在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群集中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638555" y="2480963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9" name="矩形 8"/>
          <p:cNvSpPr/>
          <p:nvPr/>
        </p:nvSpPr>
        <p:spPr>
          <a:xfrm>
            <a:off x="4310444" y="2484945"/>
            <a:ext cx="4216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MapReduce</a:t>
            </a:r>
            <a:r>
              <a:rPr lang="zh-CN" altLang="en-US">
                <a:solidFill>
                  <a:schemeClr val="bg1"/>
                </a:solidFill>
              </a:rPr>
              <a:t>类型的</a:t>
            </a:r>
            <a:r>
              <a:rPr lang="en-US" altLang="zh-CN">
                <a:solidFill>
                  <a:schemeClr val="bg1"/>
                </a:solidFill>
              </a:rPr>
              <a:t>ApplicationMaster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448" y="3189005"/>
            <a:ext cx="235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distributedshell</a:t>
            </a:r>
            <a:r>
              <a:rPr lang="zh-CN" altLang="en-US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11" name="矩形 10"/>
          <p:cNvSpPr/>
          <p:nvPr/>
        </p:nvSpPr>
        <p:spPr>
          <a:xfrm>
            <a:off x="4045246" y="3203371"/>
            <a:ext cx="461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distributedshell</a:t>
            </a:r>
            <a:r>
              <a:rPr lang="zh-CN" altLang="en-US" dirty="0">
                <a:solidFill>
                  <a:schemeClr val="bg1"/>
                </a:solidFill>
              </a:rPr>
              <a:t>类型的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左右箭头 15"/>
          <p:cNvSpPr/>
          <p:nvPr/>
        </p:nvSpPr>
        <p:spPr>
          <a:xfrm>
            <a:off x="3212327" y="2460137"/>
            <a:ext cx="642796" cy="37491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3212327" y="3189676"/>
            <a:ext cx="642796" cy="37491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5648" y="3827083"/>
            <a:ext cx="835621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示例</a:t>
            </a:r>
            <a:r>
              <a:rPr lang="zh-CN" altLang="en-US" b="1" dirty="0" smtClean="0"/>
              <a:t>模板</a:t>
            </a:r>
            <a:r>
              <a:rPr lang="zh-CN" altLang="en-US" b="1" dirty="0"/>
              <a:t>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的示例编程为“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distributedshell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，该程序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</a:t>
            </a:r>
            <a:r>
              <a:rPr lang="zh-CN" altLang="en-US" dirty="0"/>
              <a:t>将用户提交的一串</a:t>
            </a:r>
            <a:r>
              <a:rPr lang="en-US" altLang="zh-CN" dirty="0"/>
              <a:t>shell</a:t>
            </a:r>
            <a:r>
              <a:rPr lang="zh-CN" altLang="en-US" dirty="0"/>
              <a:t>命令或者一个</a:t>
            </a:r>
            <a:r>
              <a:rPr lang="en-US" altLang="zh-CN" dirty="0"/>
              <a:t>shell</a:t>
            </a:r>
            <a:r>
              <a:rPr lang="zh-CN" altLang="en-US" dirty="0" smtClean="0"/>
              <a:t>脚本，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分布到各个机器执行。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4049" y="4882417"/>
            <a:ext cx="837781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/>
              <a:t>MapReduce</a:t>
            </a:r>
            <a:r>
              <a:rPr lang="zh-CN" altLang="en-US" b="1" dirty="0" smtClean="0"/>
              <a:t>模板：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把任务分解成为多个任务，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把分解后多任务处理的结果汇总起来，得到最终结果</a:t>
            </a:r>
          </a:p>
        </p:txBody>
      </p:sp>
    </p:spTree>
    <p:extLst>
      <p:ext uri="{BB962C8B-B14F-4D97-AF65-F5344CB8AC3E}">
        <p14:creationId xmlns:p14="http://schemas.microsoft.com/office/powerpoint/2010/main" val="24722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4972" y="1256119"/>
            <a:ext cx="8221663" cy="3539085"/>
            <a:chOff x="381000" y="1257300"/>
            <a:chExt cx="8221663" cy="3539085"/>
          </a:xfrm>
        </p:grpSpPr>
        <p:sp>
          <p:nvSpPr>
            <p:cNvPr id="4" name="矩形 3"/>
            <p:cNvSpPr/>
            <p:nvPr/>
          </p:nvSpPr>
          <p:spPr>
            <a:xfrm>
              <a:off x="381000" y="1257300"/>
              <a:ext cx="1117600" cy="431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分段</a:t>
              </a:r>
              <a:r>
                <a:rPr lang="en-US" altLang="zh-CN"/>
                <a:t>0</a:t>
              </a: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81000" y="1828800"/>
              <a:ext cx="1117600" cy="431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分段</a:t>
              </a:r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81000" y="2400300"/>
              <a:ext cx="1117600" cy="431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分段</a:t>
              </a:r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81000" y="2971800"/>
              <a:ext cx="1117600" cy="431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分段</a:t>
              </a:r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1000" y="3950392"/>
              <a:ext cx="1117600" cy="431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分段</a:t>
              </a:r>
              <a:r>
                <a:rPr lang="en-US" altLang="zh-CN"/>
                <a:t>M-1</a:t>
              </a: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402285" y="1257300"/>
              <a:ext cx="1090215" cy="431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Map</a:t>
              </a:r>
              <a:r>
                <a:rPr lang="zh-CN" altLang="en-US"/>
                <a:t>（）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402285" y="1828800"/>
              <a:ext cx="1090215" cy="431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Map</a:t>
              </a:r>
              <a:r>
                <a:rPr lang="zh-CN" altLang="en-US"/>
                <a:t>（）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402285" y="2400300"/>
              <a:ext cx="1090215" cy="431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Map</a:t>
              </a:r>
              <a:r>
                <a:rPr lang="zh-CN" altLang="en-US"/>
                <a:t>（）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402285" y="2971800"/>
              <a:ext cx="1090215" cy="431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Map</a:t>
              </a:r>
              <a:r>
                <a:rPr lang="zh-CN" altLang="en-US"/>
                <a:t>（）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402285" y="3950392"/>
              <a:ext cx="1090215" cy="4318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Map</a:t>
              </a:r>
              <a:r>
                <a:rPr lang="zh-CN" altLang="en-US"/>
                <a:t>（）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131791" y="1555750"/>
              <a:ext cx="1476972" cy="431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Reduce</a:t>
              </a:r>
              <a:r>
                <a:rPr lang="zh-CN" altLang="en-US"/>
                <a:t>（）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131791" y="2120900"/>
              <a:ext cx="1476972" cy="431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Reduce</a:t>
              </a:r>
              <a:r>
                <a:rPr lang="zh-CN" altLang="en-US"/>
                <a:t>（）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131791" y="2686050"/>
              <a:ext cx="1476972" cy="431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Reduce</a:t>
              </a:r>
              <a:r>
                <a:rPr lang="zh-CN" altLang="en-US"/>
                <a:t>（）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131791" y="3740842"/>
              <a:ext cx="1476972" cy="4318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Reduce</a:t>
              </a:r>
              <a:r>
                <a:rPr lang="zh-CN" altLang="en-US"/>
                <a:t>（）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485063" y="1543050"/>
              <a:ext cx="1117600" cy="43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  <a:r>
                <a:rPr lang="en-US" altLang="zh-CN"/>
                <a:t>0</a:t>
              </a: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485063" y="2114550"/>
              <a:ext cx="1117600" cy="43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485063" y="2686050"/>
              <a:ext cx="1117600" cy="43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485063" y="3740842"/>
              <a:ext cx="1117600" cy="43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  <a:r>
                <a:rPr lang="en-US" altLang="zh-CN"/>
                <a:t>R-1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3269" y="44270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输入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76372" y="4427053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个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map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任务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6916" y="4418396"/>
              <a:ext cx="1839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个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Reduce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任务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6" name="直接箭头连接符 25"/>
            <p:cNvCxnSpPr>
              <a:stCxn id="4" idx="3"/>
              <a:endCxn id="5" idx="1"/>
            </p:cNvCxnSpPr>
            <p:nvPr/>
          </p:nvCxnSpPr>
          <p:spPr>
            <a:xfrm>
              <a:off x="1498600" y="147320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1498600" y="207010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1498600" y="2643505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1498600" y="321691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5" idx="3"/>
              <a:endCxn id="15" idx="1"/>
            </p:cNvCxnSpPr>
            <p:nvPr/>
          </p:nvCxnSpPr>
          <p:spPr>
            <a:xfrm>
              <a:off x="3492500" y="1473200"/>
              <a:ext cx="1639291" cy="2984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" idx="3"/>
              <a:endCxn id="16" idx="1"/>
            </p:cNvCxnSpPr>
            <p:nvPr/>
          </p:nvCxnSpPr>
          <p:spPr>
            <a:xfrm>
              <a:off x="3492500" y="1473200"/>
              <a:ext cx="1639291" cy="8636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5" idx="3"/>
              <a:endCxn id="17" idx="1"/>
            </p:cNvCxnSpPr>
            <p:nvPr/>
          </p:nvCxnSpPr>
          <p:spPr>
            <a:xfrm>
              <a:off x="3492500" y="1473200"/>
              <a:ext cx="1639291" cy="14287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1" idx="3"/>
              <a:endCxn id="15" idx="1"/>
            </p:cNvCxnSpPr>
            <p:nvPr/>
          </p:nvCxnSpPr>
          <p:spPr>
            <a:xfrm flipV="1">
              <a:off x="3492500" y="1771650"/>
              <a:ext cx="1639291" cy="2730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11" idx="3"/>
              <a:endCxn id="16" idx="1"/>
            </p:cNvCxnSpPr>
            <p:nvPr/>
          </p:nvCxnSpPr>
          <p:spPr>
            <a:xfrm>
              <a:off x="3492500" y="2044700"/>
              <a:ext cx="1639291" cy="2921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1" idx="3"/>
              <a:endCxn id="18" idx="1"/>
            </p:cNvCxnSpPr>
            <p:nvPr/>
          </p:nvCxnSpPr>
          <p:spPr>
            <a:xfrm>
              <a:off x="3492500" y="2044700"/>
              <a:ext cx="1639291" cy="19120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11" idx="3"/>
              <a:endCxn id="17" idx="1"/>
            </p:cNvCxnSpPr>
            <p:nvPr/>
          </p:nvCxnSpPr>
          <p:spPr>
            <a:xfrm>
              <a:off x="3492500" y="2044700"/>
              <a:ext cx="1639291" cy="8572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5" idx="3"/>
              <a:endCxn id="18" idx="1"/>
            </p:cNvCxnSpPr>
            <p:nvPr/>
          </p:nvCxnSpPr>
          <p:spPr>
            <a:xfrm>
              <a:off x="3492500" y="1473200"/>
              <a:ext cx="1639291" cy="24835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12" idx="3"/>
              <a:endCxn id="15" idx="1"/>
            </p:cNvCxnSpPr>
            <p:nvPr/>
          </p:nvCxnSpPr>
          <p:spPr>
            <a:xfrm flipV="1">
              <a:off x="3492500" y="1771650"/>
              <a:ext cx="1639291" cy="8445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2" idx="3"/>
              <a:endCxn id="16" idx="1"/>
            </p:cNvCxnSpPr>
            <p:nvPr/>
          </p:nvCxnSpPr>
          <p:spPr>
            <a:xfrm flipV="1">
              <a:off x="3492500" y="2336800"/>
              <a:ext cx="1639291" cy="2794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12" idx="3"/>
              <a:endCxn id="17" idx="1"/>
            </p:cNvCxnSpPr>
            <p:nvPr/>
          </p:nvCxnSpPr>
          <p:spPr>
            <a:xfrm>
              <a:off x="3492500" y="2616200"/>
              <a:ext cx="1639291" cy="2857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12" idx="3"/>
              <a:endCxn id="18" idx="1"/>
            </p:cNvCxnSpPr>
            <p:nvPr/>
          </p:nvCxnSpPr>
          <p:spPr>
            <a:xfrm>
              <a:off x="3492500" y="2616200"/>
              <a:ext cx="1639291" cy="13405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13" idx="3"/>
              <a:endCxn id="15" idx="1"/>
            </p:cNvCxnSpPr>
            <p:nvPr/>
          </p:nvCxnSpPr>
          <p:spPr>
            <a:xfrm flipV="1">
              <a:off x="3492500" y="1771650"/>
              <a:ext cx="1639291" cy="14160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13" idx="3"/>
              <a:endCxn id="16" idx="1"/>
            </p:cNvCxnSpPr>
            <p:nvPr/>
          </p:nvCxnSpPr>
          <p:spPr>
            <a:xfrm flipV="1">
              <a:off x="3492500" y="2336800"/>
              <a:ext cx="1639291" cy="8509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13" idx="3"/>
              <a:endCxn id="17" idx="1"/>
            </p:cNvCxnSpPr>
            <p:nvPr/>
          </p:nvCxnSpPr>
          <p:spPr>
            <a:xfrm flipV="1">
              <a:off x="3492500" y="2901950"/>
              <a:ext cx="1639291" cy="2857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13" idx="3"/>
              <a:endCxn id="18" idx="1"/>
            </p:cNvCxnSpPr>
            <p:nvPr/>
          </p:nvCxnSpPr>
          <p:spPr>
            <a:xfrm>
              <a:off x="3492500" y="3187700"/>
              <a:ext cx="1639291" cy="7690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14" idx="3"/>
              <a:endCxn id="15" idx="1"/>
            </p:cNvCxnSpPr>
            <p:nvPr/>
          </p:nvCxnSpPr>
          <p:spPr>
            <a:xfrm flipV="1">
              <a:off x="3492500" y="1771650"/>
              <a:ext cx="1639291" cy="23946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14" idx="3"/>
              <a:endCxn id="16" idx="1"/>
            </p:cNvCxnSpPr>
            <p:nvPr/>
          </p:nvCxnSpPr>
          <p:spPr>
            <a:xfrm flipV="1">
              <a:off x="3492500" y="2336800"/>
              <a:ext cx="1639291" cy="182949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14" idx="3"/>
              <a:endCxn id="17" idx="1"/>
            </p:cNvCxnSpPr>
            <p:nvPr/>
          </p:nvCxnSpPr>
          <p:spPr>
            <a:xfrm flipV="1">
              <a:off x="3492500" y="2901950"/>
              <a:ext cx="1639291" cy="126434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4" idx="3"/>
              <a:endCxn id="18" idx="1"/>
            </p:cNvCxnSpPr>
            <p:nvPr/>
          </p:nvCxnSpPr>
          <p:spPr>
            <a:xfrm flipV="1">
              <a:off x="3492500" y="3956742"/>
              <a:ext cx="1639291" cy="20955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6608763" y="177165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6608763" y="233045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6608763" y="2901950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>
              <a:off x="6608763" y="3950392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>
              <a:off x="1498600" y="4172642"/>
              <a:ext cx="903685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/>
            <p:cNvSpPr txBox="1"/>
            <p:nvPr/>
          </p:nvSpPr>
          <p:spPr>
            <a:xfrm>
              <a:off x="7847332" y="44270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输出</a:t>
              </a: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4073019" y="11257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分区</a:t>
            </a:r>
          </a:p>
        </p:txBody>
      </p:sp>
      <p:sp>
        <p:nvSpPr>
          <p:cNvPr id="56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8" name="TextBox 3_1_1"/>
          <p:cNvSpPr txBox="1"/>
          <p:nvPr/>
        </p:nvSpPr>
        <p:spPr>
          <a:xfrm>
            <a:off x="413795" y="730954"/>
            <a:ext cx="324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70AD47"/>
                </a:solidFill>
                <a:latin typeface="+mn-ea"/>
              </a:rPr>
              <a:t>MapReduce</a:t>
            </a:r>
            <a:r>
              <a:rPr lang="zh-CN" altLang="en-US" sz="2400" b="1" dirty="0" smtClean="0">
                <a:solidFill>
                  <a:srgbClr val="70AD47"/>
                </a:solidFill>
                <a:latin typeface="+mn-ea"/>
              </a:rPr>
              <a:t>编程</a:t>
            </a:r>
            <a:r>
              <a:rPr lang="zh-CN" altLang="en-US" sz="2400" b="1" dirty="0">
                <a:solidFill>
                  <a:srgbClr val="70AD47"/>
                </a:solidFill>
                <a:latin typeface="+mn-ea"/>
              </a:rPr>
              <a:t>模板</a:t>
            </a:r>
          </a:p>
        </p:txBody>
      </p:sp>
      <p:sp>
        <p:nvSpPr>
          <p:cNvPr id="59" name="Oval 4_1_1"/>
          <p:cNvSpPr/>
          <p:nvPr/>
        </p:nvSpPr>
        <p:spPr>
          <a:xfrm>
            <a:off x="286468" y="887524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0590" y="418030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&lt;K2,list(V2)&gt;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12076" y="414971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&lt;K3,V3&gt;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93572" y="423889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&lt;K1,V1&gt;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86468" y="5213552"/>
            <a:ext cx="855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基本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要求：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待处理数据集可以分解为很多小的数据集，而且每个小的数据集可以完全并行处理。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44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6450070" y="1883456"/>
            <a:ext cx="466500" cy="466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093526" y="1883456"/>
            <a:ext cx="466500" cy="466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247491" y="1883456"/>
            <a:ext cx="466500" cy="466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2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sp>
        <p:nvSpPr>
          <p:cNvPr id="5" name="TextBox 3_1"/>
          <p:cNvSpPr txBox="1"/>
          <p:nvPr/>
        </p:nvSpPr>
        <p:spPr>
          <a:xfrm>
            <a:off x="404049" y="808059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Hadoop 2.0</a:t>
            </a:r>
            <a:r>
              <a:rPr lang="zh-CN" altLang="en-US" sz="2400" b="1">
                <a:solidFill>
                  <a:schemeClr val="accent6"/>
                </a:solidFill>
              </a:rPr>
              <a:t>由来</a:t>
            </a:r>
          </a:p>
        </p:txBody>
      </p:sp>
      <p:sp>
        <p:nvSpPr>
          <p:cNvPr id="6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373690" y="2531932"/>
            <a:ext cx="222446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开源组织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成立开源搜索引擎项目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Nutch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35781" y="2547605"/>
            <a:ext cx="22845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实现了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Nutch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44763" y="2547605"/>
            <a:ext cx="255836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NDFS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移出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Nutch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，形成独立项目，称为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5" name="右箭头 14"/>
          <p:cNvSpPr/>
          <p:nvPr/>
        </p:nvSpPr>
        <p:spPr>
          <a:xfrm>
            <a:off x="323851" y="1926932"/>
            <a:ext cx="7270024" cy="36448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90967" y="1926932"/>
            <a:ext cx="379548" cy="3795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352910" y="1988875"/>
            <a:ext cx="255662" cy="25566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432046" y="2068011"/>
            <a:ext cx="97391" cy="97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137002" y="1926932"/>
            <a:ext cx="379548" cy="3795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198945" y="1988875"/>
            <a:ext cx="255662" cy="25566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278081" y="2068011"/>
            <a:ext cx="97391" cy="97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493546" y="1926932"/>
            <a:ext cx="379548" cy="3795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555489" y="1988875"/>
            <a:ext cx="255662" cy="25566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634625" y="2068011"/>
            <a:ext cx="97391" cy="97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0800000">
            <a:off x="996156" y="1324534"/>
            <a:ext cx="969169" cy="477190"/>
          </a:xfrm>
          <a:custGeom>
            <a:avLst/>
            <a:gdLst>
              <a:gd name="connsiteX0" fmla="*/ 920354 w 969169"/>
              <a:gd name="connsiteY0" fmla="*/ 477190 h 477190"/>
              <a:gd name="connsiteX1" fmla="*/ 48815 w 969169"/>
              <a:gd name="connsiteY1" fmla="*/ 477190 h 477190"/>
              <a:gd name="connsiteX2" fmla="*/ 0 w 969169"/>
              <a:gd name="connsiteY2" fmla="*/ 428375 h 477190"/>
              <a:gd name="connsiteX3" fmla="*/ 0 w 969169"/>
              <a:gd name="connsiteY3" fmla="*/ 147386 h 477190"/>
              <a:gd name="connsiteX4" fmla="*/ 48815 w 969169"/>
              <a:gd name="connsiteY4" fmla="*/ 98571 h 477190"/>
              <a:gd name="connsiteX5" fmla="*/ 427413 w 969169"/>
              <a:gd name="connsiteY5" fmla="*/ 98571 h 477190"/>
              <a:gd name="connsiteX6" fmla="*/ 484585 w 969169"/>
              <a:gd name="connsiteY6" fmla="*/ 0 h 477190"/>
              <a:gd name="connsiteX7" fmla="*/ 541756 w 969169"/>
              <a:gd name="connsiteY7" fmla="*/ 98571 h 477190"/>
              <a:gd name="connsiteX8" fmla="*/ 920354 w 969169"/>
              <a:gd name="connsiteY8" fmla="*/ 98571 h 477190"/>
              <a:gd name="connsiteX9" fmla="*/ 969169 w 969169"/>
              <a:gd name="connsiteY9" fmla="*/ 147386 h 477190"/>
              <a:gd name="connsiteX10" fmla="*/ 969169 w 969169"/>
              <a:gd name="connsiteY10" fmla="*/ 428375 h 477190"/>
              <a:gd name="connsiteX11" fmla="*/ 920354 w 969169"/>
              <a:gd name="connsiteY11" fmla="*/ 477190 h 47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169" h="477190">
                <a:moveTo>
                  <a:pt x="920354" y="477190"/>
                </a:moveTo>
                <a:lnTo>
                  <a:pt x="48815" y="477190"/>
                </a:lnTo>
                <a:cubicBezTo>
                  <a:pt x="21855" y="477190"/>
                  <a:pt x="0" y="455335"/>
                  <a:pt x="0" y="428375"/>
                </a:cubicBezTo>
                <a:lnTo>
                  <a:pt x="0" y="147386"/>
                </a:lnTo>
                <a:cubicBezTo>
                  <a:pt x="0" y="120426"/>
                  <a:pt x="21855" y="98571"/>
                  <a:pt x="48815" y="98571"/>
                </a:cubicBezTo>
                <a:lnTo>
                  <a:pt x="427413" y="98571"/>
                </a:lnTo>
                <a:lnTo>
                  <a:pt x="484585" y="0"/>
                </a:lnTo>
                <a:lnTo>
                  <a:pt x="541756" y="98571"/>
                </a:lnTo>
                <a:lnTo>
                  <a:pt x="920354" y="98571"/>
                </a:lnTo>
                <a:cubicBezTo>
                  <a:pt x="947314" y="98571"/>
                  <a:pt x="969169" y="120426"/>
                  <a:pt x="969169" y="147386"/>
                </a:cubicBezTo>
                <a:lnTo>
                  <a:pt x="969169" y="428375"/>
                </a:lnTo>
                <a:cubicBezTo>
                  <a:pt x="969169" y="455335"/>
                  <a:pt x="947314" y="477190"/>
                  <a:pt x="920354" y="47719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6155" y="132491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2002</a:t>
            </a:r>
            <a:r>
              <a:rPr lang="zh-CN" altLang="en-US">
                <a:solidFill>
                  <a:schemeClr val="bg1"/>
                </a:solidFill>
              </a:rPr>
              <a:t>年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847341" y="1324534"/>
            <a:ext cx="969170" cy="477190"/>
            <a:chOff x="3186671" y="1825444"/>
            <a:chExt cx="969170" cy="477190"/>
          </a:xfrm>
        </p:grpSpPr>
        <p:sp>
          <p:nvSpPr>
            <p:cNvPr id="32" name="任意多边形 31"/>
            <p:cNvSpPr/>
            <p:nvPr/>
          </p:nvSpPr>
          <p:spPr>
            <a:xfrm rot="10800000">
              <a:off x="3186672" y="1825444"/>
              <a:ext cx="969169" cy="477190"/>
            </a:xfrm>
            <a:custGeom>
              <a:avLst/>
              <a:gdLst>
                <a:gd name="connsiteX0" fmla="*/ 920354 w 969169"/>
                <a:gd name="connsiteY0" fmla="*/ 477190 h 477190"/>
                <a:gd name="connsiteX1" fmla="*/ 48815 w 969169"/>
                <a:gd name="connsiteY1" fmla="*/ 477190 h 477190"/>
                <a:gd name="connsiteX2" fmla="*/ 0 w 969169"/>
                <a:gd name="connsiteY2" fmla="*/ 428375 h 477190"/>
                <a:gd name="connsiteX3" fmla="*/ 0 w 969169"/>
                <a:gd name="connsiteY3" fmla="*/ 147386 h 477190"/>
                <a:gd name="connsiteX4" fmla="*/ 48815 w 969169"/>
                <a:gd name="connsiteY4" fmla="*/ 98571 h 477190"/>
                <a:gd name="connsiteX5" fmla="*/ 427413 w 969169"/>
                <a:gd name="connsiteY5" fmla="*/ 98571 h 477190"/>
                <a:gd name="connsiteX6" fmla="*/ 484585 w 969169"/>
                <a:gd name="connsiteY6" fmla="*/ 0 h 477190"/>
                <a:gd name="connsiteX7" fmla="*/ 541756 w 969169"/>
                <a:gd name="connsiteY7" fmla="*/ 98571 h 477190"/>
                <a:gd name="connsiteX8" fmla="*/ 920354 w 969169"/>
                <a:gd name="connsiteY8" fmla="*/ 98571 h 477190"/>
                <a:gd name="connsiteX9" fmla="*/ 969169 w 969169"/>
                <a:gd name="connsiteY9" fmla="*/ 147386 h 477190"/>
                <a:gd name="connsiteX10" fmla="*/ 969169 w 969169"/>
                <a:gd name="connsiteY10" fmla="*/ 428375 h 477190"/>
                <a:gd name="connsiteX11" fmla="*/ 920354 w 969169"/>
                <a:gd name="connsiteY11" fmla="*/ 477190 h 4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169" h="477190">
                  <a:moveTo>
                    <a:pt x="920354" y="477190"/>
                  </a:moveTo>
                  <a:lnTo>
                    <a:pt x="48815" y="477190"/>
                  </a:lnTo>
                  <a:cubicBezTo>
                    <a:pt x="21855" y="477190"/>
                    <a:pt x="0" y="455335"/>
                    <a:pt x="0" y="428375"/>
                  </a:cubicBezTo>
                  <a:lnTo>
                    <a:pt x="0" y="147386"/>
                  </a:lnTo>
                  <a:cubicBezTo>
                    <a:pt x="0" y="120426"/>
                    <a:pt x="21855" y="98571"/>
                    <a:pt x="48815" y="98571"/>
                  </a:cubicBezTo>
                  <a:lnTo>
                    <a:pt x="427413" y="98571"/>
                  </a:lnTo>
                  <a:lnTo>
                    <a:pt x="484585" y="0"/>
                  </a:lnTo>
                  <a:lnTo>
                    <a:pt x="541756" y="98571"/>
                  </a:lnTo>
                  <a:lnTo>
                    <a:pt x="920354" y="98571"/>
                  </a:lnTo>
                  <a:cubicBezTo>
                    <a:pt x="947314" y="98571"/>
                    <a:pt x="969169" y="120426"/>
                    <a:pt x="969169" y="147386"/>
                  </a:cubicBezTo>
                  <a:lnTo>
                    <a:pt x="969169" y="428375"/>
                  </a:lnTo>
                  <a:cubicBezTo>
                    <a:pt x="969169" y="455335"/>
                    <a:pt x="947314" y="477190"/>
                    <a:pt x="920354" y="4771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186671" y="1825829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2004</a:t>
              </a:r>
              <a:r>
                <a:rPr lang="zh-CN" altLang="en-US">
                  <a:solidFill>
                    <a:schemeClr val="bg1"/>
                  </a:solidFill>
                </a:rPr>
                <a:t>年</a:t>
              </a:r>
            </a:p>
          </p:txBody>
        </p:sp>
      </p:grpSp>
      <p:sp>
        <p:nvSpPr>
          <p:cNvPr id="34" name="任意多边形 33"/>
          <p:cNvSpPr/>
          <p:nvPr/>
        </p:nvSpPr>
        <p:spPr>
          <a:xfrm rot="10800000">
            <a:off x="6195193" y="1324534"/>
            <a:ext cx="969169" cy="477190"/>
          </a:xfrm>
          <a:custGeom>
            <a:avLst/>
            <a:gdLst>
              <a:gd name="connsiteX0" fmla="*/ 920354 w 969169"/>
              <a:gd name="connsiteY0" fmla="*/ 477190 h 477190"/>
              <a:gd name="connsiteX1" fmla="*/ 48815 w 969169"/>
              <a:gd name="connsiteY1" fmla="*/ 477190 h 477190"/>
              <a:gd name="connsiteX2" fmla="*/ 0 w 969169"/>
              <a:gd name="connsiteY2" fmla="*/ 428375 h 477190"/>
              <a:gd name="connsiteX3" fmla="*/ 0 w 969169"/>
              <a:gd name="connsiteY3" fmla="*/ 147386 h 477190"/>
              <a:gd name="connsiteX4" fmla="*/ 48815 w 969169"/>
              <a:gd name="connsiteY4" fmla="*/ 98571 h 477190"/>
              <a:gd name="connsiteX5" fmla="*/ 427413 w 969169"/>
              <a:gd name="connsiteY5" fmla="*/ 98571 h 477190"/>
              <a:gd name="connsiteX6" fmla="*/ 484585 w 969169"/>
              <a:gd name="connsiteY6" fmla="*/ 0 h 477190"/>
              <a:gd name="connsiteX7" fmla="*/ 541756 w 969169"/>
              <a:gd name="connsiteY7" fmla="*/ 98571 h 477190"/>
              <a:gd name="connsiteX8" fmla="*/ 920354 w 969169"/>
              <a:gd name="connsiteY8" fmla="*/ 98571 h 477190"/>
              <a:gd name="connsiteX9" fmla="*/ 969169 w 969169"/>
              <a:gd name="connsiteY9" fmla="*/ 147386 h 477190"/>
              <a:gd name="connsiteX10" fmla="*/ 969169 w 969169"/>
              <a:gd name="connsiteY10" fmla="*/ 428375 h 477190"/>
              <a:gd name="connsiteX11" fmla="*/ 920354 w 969169"/>
              <a:gd name="connsiteY11" fmla="*/ 477190 h 47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169" h="477190">
                <a:moveTo>
                  <a:pt x="920354" y="477190"/>
                </a:moveTo>
                <a:lnTo>
                  <a:pt x="48815" y="477190"/>
                </a:lnTo>
                <a:cubicBezTo>
                  <a:pt x="21855" y="477190"/>
                  <a:pt x="0" y="455335"/>
                  <a:pt x="0" y="428375"/>
                </a:cubicBezTo>
                <a:lnTo>
                  <a:pt x="0" y="147386"/>
                </a:lnTo>
                <a:cubicBezTo>
                  <a:pt x="0" y="120426"/>
                  <a:pt x="21855" y="98571"/>
                  <a:pt x="48815" y="98571"/>
                </a:cubicBezTo>
                <a:lnTo>
                  <a:pt x="427413" y="98571"/>
                </a:lnTo>
                <a:lnTo>
                  <a:pt x="484585" y="0"/>
                </a:lnTo>
                <a:lnTo>
                  <a:pt x="541756" y="98571"/>
                </a:lnTo>
                <a:lnTo>
                  <a:pt x="920354" y="98571"/>
                </a:lnTo>
                <a:cubicBezTo>
                  <a:pt x="947314" y="98571"/>
                  <a:pt x="969169" y="120426"/>
                  <a:pt x="969169" y="147386"/>
                </a:cubicBezTo>
                <a:lnTo>
                  <a:pt x="969169" y="428375"/>
                </a:lnTo>
                <a:cubicBezTo>
                  <a:pt x="969169" y="455335"/>
                  <a:pt x="947314" y="477190"/>
                  <a:pt x="920354" y="47719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95192" y="132491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2006</a:t>
            </a:r>
            <a:r>
              <a:rPr lang="zh-CN" altLang="en-US">
                <a:solidFill>
                  <a:schemeClr val="bg1"/>
                </a:solidFill>
              </a:rPr>
              <a:t>年</a:t>
            </a:r>
          </a:p>
        </p:txBody>
      </p: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7673010" y="1405275"/>
            <a:ext cx="1355621" cy="1022597"/>
            <a:chOff x="227" y="927"/>
            <a:chExt cx="2593" cy="195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02" y="927"/>
              <a:ext cx="2518" cy="1956"/>
            </a:xfrm>
            <a:custGeom>
              <a:avLst/>
              <a:gdLst>
                <a:gd name="T0" fmla="*/ 128 w 1515"/>
                <a:gd name="T1" fmla="*/ 465 h 1176"/>
                <a:gd name="T2" fmla="*/ 87 w 1515"/>
                <a:gd name="T3" fmla="*/ 499 h 1176"/>
                <a:gd name="T4" fmla="*/ 412 w 1515"/>
                <a:gd name="T5" fmla="*/ 254 h 1176"/>
                <a:gd name="T6" fmla="*/ 625 w 1515"/>
                <a:gd name="T7" fmla="*/ 155 h 1176"/>
                <a:gd name="T8" fmla="*/ 1085 w 1515"/>
                <a:gd name="T9" fmla="*/ 55 h 1176"/>
                <a:gd name="T10" fmla="*/ 1345 w 1515"/>
                <a:gd name="T11" fmla="*/ 237 h 1176"/>
                <a:gd name="T12" fmla="*/ 1505 w 1515"/>
                <a:gd name="T13" fmla="*/ 354 h 1176"/>
                <a:gd name="T14" fmla="*/ 1194 w 1515"/>
                <a:gd name="T15" fmla="*/ 728 h 1176"/>
                <a:gd name="T16" fmla="*/ 1003 w 1515"/>
                <a:gd name="T17" fmla="*/ 810 h 1176"/>
                <a:gd name="T18" fmla="*/ 973 w 1515"/>
                <a:gd name="T19" fmla="*/ 824 h 1176"/>
                <a:gd name="T20" fmla="*/ 944 w 1515"/>
                <a:gd name="T21" fmla="*/ 1066 h 1176"/>
                <a:gd name="T22" fmla="*/ 722 w 1515"/>
                <a:gd name="T23" fmla="*/ 1132 h 1176"/>
                <a:gd name="T24" fmla="*/ 545 w 1515"/>
                <a:gd name="T25" fmla="*/ 954 h 1176"/>
                <a:gd name="T26" fmla="*/ 421 w 1515"/>
                <a:gd name="T27" fmla="*/ 1116 h 1176"/>
                <a:gd name="T28" fmla="*/ 216 w 1515"/>
                <a:gd name="T29" fmla="*/ 1113 h 1176"/>
                <a:gd name="T30" fmla="*/ 68 w 1515"/>
                <a:gd name="T31" fmla="*/ 951 h 1176"/>
                <a:gd name="T32" fmla="*/ 72 w 1515"/>
                <a:gd name="T33" fmla="*/ 796 h 1176"/>
                <a:gd name="T34" fmla="*/ 92 w 1515"/>
                <a:gd name="T35" fmla="*/ 574 h 1176"/>
                <a:gd name="T36" fmla="*/ 13 w 1515"/>
                <a:gd name="T37" fmla="*/ 427 h 1176"/>
                <a:gd name="T38" fmla="*/ 435 w 1515"/>
                <a:gd name="T39" fmla="*/ 864 h 1176"/>
                <a:gd name="T40" fmla="*/ 469 w 1515"/>
                <a:gd name="T41" fmla="*/ 918 h 1176"/>
                <a:gd name="T42" fmla="*/ 640 w 1515"/>
                <a:gd name="T43" fmla="*/ 862 h 1176"/>
                <a:gd name="T44" fmla="*/ 640 w 1515"/>
                <a:gd name="T45" fmla="*/ 959 h 1176"/>
                <a:gd name="T46" fmla="*/ 559 w 1515"/>
                <a:gd name="T47" fmla="*/ 1019 h 1176"/>
                <a:gd name="T48" fmla="*/ 732 w 1515"/>
                <a:gd name="T49" fmla="*/ 1070 h 1176"/>
                <a:gd name="T50" fmla="*/ 916 w 1515"/>
                <a:gd name="T51" fmla="*/ 736 h 1176"/>
                <a:gd name="T52" fmla="*/ 877 w 1515"/>
                <a:gd name="T53" fmla="*/ 696 h 1176"/>
                <a:gd name="T54" fmla="*/ 1166 w 1515"/>
                <a:gd name="T55" fmla="*/ 718 h 1176"/>
                <a:gd name="T56" fmla="*/ 1061 w 1515"/>
                <a:gd name="T57" fmla="*/ 775 h 1176"/>
                <a:gd name="T58" fmla="*/ 1059 w 1515"/>
                <a:gd name="T59" fmla="*/ 792 h 1176"/>
                <a:gd name="T60" fmla="*/ 1202 w 1515"/>
                <a:gd name="T61" fmla="*/ 695 h 1176"/>
                <a:gd name="T62" fmla="*/ 1445 w 1515"/>
                <a:gd name="T63" fmla="*/ 244 h 1176"/>
                <a:gd name="T64" fmla="*/ 1295 w 1515"/>
                <a:gd name="T65" fmla="*/ 330 h 1176"/>
                <a:gd name="T66" fmla="*/ 1274 w 1515"/>
                <a:gd name="T67" fmla="*/ 367 h 1176"/>
                <a:gd name="T68" fmla="*/ 1193 w 1515"/>
                <a:gd name="T69" fmla="*/ 382 h 1176"/>
                <a:gd name="T70" fmla="*/ 1193 w 1515"/>
                <a:gd name="T71" fmla="*/ 363 h 1176"/>
                <a:gd name="T72" fmla="*/ 1207 w 1515"/>
                <a:gd name="T73" fmla="*/ 328 h 1176"/>
                <a:gd name="T74" fmla="*/ 1231 w 1515"/>
                <a:gd name="T75" fmla="*/ 299 h 1176"/>
                <a:gd name="T76" fmla="*/ 1205 w 1515"/>
                <a:gd name="T77" fmla="*/ 287 h 1176"/>
                <a:gd name="T78" fmla="*/ 1147 w 1515"/>
                <a:gd name="T79" fmla="*/ 163 h 1176"/>
                <a:gd name="T80" fmla="*/ 899 w 1515"/>
                <a:gd name="T81" fmla="*/ 33 h 1176"/>
                <a:gd name="T82" fmla="*/ 748 w 1515"/>
                <a:gd name="T83" fmla="*/ 159 h 1176"/>
                <a:gd name="T84" fmla="*/ 442 w 1515"/>
                <a:gd name="T85" fmla="*/ 369 h 1176"/>
                <a:gd name="T86" fmla="*/ 433 w 1515"/>
                <a:gd name="T87" fmla="*/ 614 h 1176"/>
                <a:gd name="T88" fmla="*/ 494 w 1515"/>
                <a:gd name="T89" fmla="*/ 552 h 1176"/>
                <a:gd name="T90" fmla="*/ 568 w 1515"/>
                <a:gd name="T91" fmla="*/ 744 h 1176"/>
                <a:gd name="T92" fmla="*/ 743 w 1515"/>
                <a:gd name="T93" fmla="*/ 659 h 1176"/>
                <a:gd name="T94" fmla="*/ 752 w 1515"/>
                <a:gd name="T95" fmla="*/ 331 h 1176"/>
                <a:gd name="T96" fmla="*/ 766 w 1515"/>
                <a:gd name="T97" fmla="*/ 682 h 1176"/>
                <a:gd name="T98" fmla="*/ 425 w 1515"/>
                <a:gd name="T99" fmla="*/ 744 h 1176"/>
                <a:gd name="T100" fmla="*/ 352 w 1515"/>
                <a:gd name="T101" fmla="*/ 552 h 1176"/>
                <a:gd name="T102" fmla="*/ 482 w 1515"/>
                <a:gd name="T103" fmla="*/ 277 h 1176"/>
                <a:gd name="T104" fmla="*/ 213 w 1515"/>
                <a:gd name="T105" fmla="*/ 896 h 1176"/>
                <a:gd name="T106" fmla="*/ 240 w 1515"/>
                <a:gd name="T107" fmla="*/ 1086 h 1176"/>
                <a:gd name="T108" fmla="*/ 416 w 1515"/>
                <a:gd name="T109" fmla="*/ 1012 h 1176"/>
                <a:gd name="T110" fmla="*/ 825 w 1515"/>
                <a:gd name="T111" fmla="*/ 1033 h 1176"/>
                <a:gd name="T112" fmla="*/ 962 w 1515"/>
                <a:gd name="T113" fmla="*/ 904 h 1176"/>
                <a:gd name="T114" fmla="*/ 825 w 1515"/>
                <a:gd name="T115" fmla="*/ 1033 h 1176"/>
                <a:gd name="T116" fmla="*/ 71 w 1515"/>
                <a:gd name="T117" fmla="*/ 842 h 1176"/>
                <a:gd name="T118" fmla="*/ 203 w 1515"/>
                <a:gd name="T119" fmla="*/ 935 h 1176"/>
                <a:gd name="T120" fmla="*/ 84 w 1515"/>
                <a:gd name="T121" fmla="*/ 383 h 1176"/>
                <a:gd name="T122" fmla="*/ 52 w 1515"/>
                <a:gd name="T123" fmla="*/ 522 h 1176"/>
                <a:gd name="T124" fmla="*/ 57 w 1515"/>
                <a:gd name="T125" fmla="*/ 492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5" h="1176">
                  <a:moveTo>
                    <a:pt x="128" y="346"/>
                  </a:moveTo>
                  <a:cubicBezTo>
                    <a:pt x="117" y="366"/>
                    <a:pt x="118" y="382"/>
                    <a:pt x="127" y="403"/>
                  </a:cubicBezTo>
                  <a:cubicBezTo>
                    <a:pt x="134" y="420"/>
                    <a:pt x="128" y="444"/>
                    <a:pt x="128" y="465"/>
                  </a:cubicBezTo>
                  <a:cubicBezTo>
                    <a:pt x="126" y="465"/>
                    <a:pt x="125" y="466"/>
                    <a:pt x="123" y="466"/>
                  </a:cubicBezTo>
                  <a:cubicBezTo>
                    <a:pt x="118" y="459"/>
                    <a:pt x="112" y="451"/>
                    <a:pt x="106" y="444"/>
                  </a:cubicBezTo>
                  <a:cubicBezTo>
                    <a:pt x="100" y="463"/>
                    <a:pt x="94" y="480"/>
                    <a:pt x="87" y="499"/>
                  </a:cubicBezTo>
                  <a:cubicBezTo>
                    <a:pt x="90" y="498"/>
                    <a:pt x="94" y="498"/>
                    <a:pt x="97" y="496"/>
                  </a:cubicBezTo>
                  <a:cubicBezTo>
                    <a:pt x="123" y="481"/>
                    <a:pt x="143" y="461"/>
                    <a:pt x="159" y="435"/>
                  </a:cubicBezTo>
                  <a:cubicBezTo>
                    <a:pt x="217" y="338"/>
                    <a:pt x="305" y="282"/>
                    <a:pt x="412" y="254"/>
                  </a:cubicBezTo>
                  <a:cubicBezTo>
                    <a:pt x="437" y="248"/>
                    <a:pt x="461" y="242"/>
                    <a:pt x="486" y="239"/>
                  </a:cubicBezTo>
                  <a:cubicBezTo>
                    <a:pt x="507" y="236"/>
                    <a:pt x="520" y="227"/>
                    <a:pt x="534" y="214"/>
                  </a:cubicBezTo>
                  <a:cubicBezTo>
                    <a:pt x="560" y="188"/>
                    <a:pt x="585" y="161"/>
                    <a:pt x="625" y="155"/>
                  </a:cubicBezTo>
                  <a:cubicBezTo>
                    <a:pt x="634" y="154"/>
                    <a:pt x="642" y="140"/>
                    <a:pt x="649" y="131"/>
                  </a:cubicBezTo>
                  <a:cubicBezTo>
                    <a:pt x="727" y="35"/>
                    <a:pt x="832" y="0"/>
                    <a:pt x="952" y="2"/>
                  </a:cubicBezTo>
                  <a:cubicBezTo>
                    <a:pt x="1001" y="2"/>
                    <a:pt x="1046" y="25"/>
                    <a:pt x="1085" y="55"/>
                  </a:cubicBezTo>
                  <a:cubicBezTo>
                    <a:pt x="1137" y="94"/>
                    <a:pt x="1189" y="131"/>
                    <a:pt x="1237" y="174"/>
                  </a:cubicBezTo>
                  <a:cubicBezTo>
                    <a:pt x="1265" y="198"/>
                    <a:pt x="1285" y="230"/>
                    <a:pt x="1311" y="262"/>
                  </a:cubicBezTo>
                  <a:cubicBezTo>
                    <a:pt x="1320" y="256"/>
                    <a:pt x="1333" y="247"/>
                    <a:pt x="1345" y="237"/>
                  </a:cubicBezTo>
                  <a:cubicBezTo>
                    <a:pt x="1352" y="232"/>
                    <a:pt x="1356" y="224"/>
                    <a:pt x="1361" y="217"/>
                  </a:cubicBezTo>
                  <a:cubicBezTo>
                    <a:pt x="1393" y="171"/>
                    <a:pt x="1449" y="175"/>
                    <a:pt x="1470" y="226"/>
                  </a:cubicBezTo>
                  <a:cubicBezTo>
                    <a:pt x="1486" y="267"/>
                    <a:pt x="1498" y="311"/>
                    <a:pt x="1505" y="354"/>
                  </a:cubicBezTo>
                  <a:cubicBezTo>
                    <a:pt x="1515" y="422"/>
                    <a:pt x="1515" y="491"/>
                    <a:pt x="1495" y="558"/>
                  </a:cubicBezTo>
                  <a:cubicBezTo>
                    <a:pt x="1458" y="677"/>
                    <a:pt x="1364" y="741"/>
                    <a:pt x="1240" y="731"/>
                  </a:cubicBezTo>
                  <a:cubicBezTo>
                    <a:pt x="1226" y="730"/>
                    <a:pt x="1211" y="729"/>
                    <a:pt x="1194" y="728"/>
                  </a:cubicBezTo>
                  <a:cubicBezTo>
                    <a:pt x="1192" y="735"/>
                    <a:pt x="1189" y="744"/>
                    <a:pt x="1186" y="752"/>
                  </a:cubicBezTo>
                  <a:cubicBezTo>
                    <a:pt x="1169" y="806"/>
                    <a:pt x="1118" y="842"/>
                    <a:pt x="1063" y="838"/>
                  </a:cubicBezTo>
                  <a:cubicBezTo>
                    <a:pt x="1039" y="837"/>
                    <a:pt x="1020" y="826"/>
                    <a:pt x="1003" y="810"/>
                  </a:cubicBezTo>
                  <a:cubicBezTo>
                    <a:pt x="988" y="796"/>
                    <a:pt x="973" y="783"/>
                    <a:pt x="958" y="769"/>
                  </a:cubicBezTo>
                  <a:cubicBezTo>
                    <a:pt x="957" y="770"/>
                    <a:pt x="955" y="771"/>
                    <a:pt x="953" y="771"/>
                  </a:cubicBezTo>
                  <a:cubicBezTo>
                    <a:pt x="960" y="789"/>
                    <a:pt x="965" y="807"/>
                    <a:pt x="973" y="824"/>
                  </a:cubicBezTo>
                  <a:cubicBezTo>
                    <a:pt x="990" y="858"/>
                    <a:pt x="994" y="895"/>
                    <a:pt x="995" y="932"/>
                  </a:cubicBezTo>
                  <a:cubicBezTo>
                    <a:pt x="995" y="950"/>
                    <a:pt x="1000" y="967"/>
                    <a:pt x="1003" y="985"/>
                  </a:cubicBezTo>
                  <a:cubicBezTo>
                    <a:pt x="1010" y="1027"/>
                    <a:pt x="1000" y="1067"/>
                    <a:pt x="944" y="1066"/>
                  </a:cubicBezTo>
                  <a:cubicBezTo>
                    <a:pt x="906" y="1065"/>
                    <a:pt x="867" y="1068"/>
                    <a:pt x="829" y="1061"/>
                  </a:cubicBezTo>
                  <a:cubicBezTo>
                    <a:pt x="806" y="1058"/>
                    <a:pt x="793" y="1061"/>
                    <a:pt x="777" y="1076"/>
                  </a:cubicBezTo>
                  <a:cubicBezTo>
                    <a:pt x="757" y="1093"/>
                    <a:pt x="737" y="1109"/>
                    <a:pt x="722" y="1132"/>
                  </a:cubicBezTo>
                  <a:cubicBezTo>
                    <a:pt x="698" y="1169"/>
                    <a:pt x="638" y="1176"/>
                    <a:pt x="605" y="1147"/>
                  </a:cubicBezTo>
                  <a:cubicBezTo>
                    <a:pt x="565" y="1113"/>
                    <a:pt x="538" y="1069"/>
                    <a:pt x="521" y="1020"/>
                  </a:cubicBezTo>
                  <a:cubicBezTo>
                    <a:pt x="510" y="992"/>
                    <a:pt x="518" y="975"/>
                    <a:pt x="545" y="954"/>
                  </a:cubicBezTo>
                  <a:cubicBezTo>
                    <a:pt x="518" y="953"/>
                    <a:pt x="492" y="951"/>
                    <a:pt x="465" y="950"/>
                  </a:cubicBezTo>
                  <a:cubicBezTo>
                    <a:pt x="464" y="964"/>
                    <a:pt x="468" y="981"/>
                    <a:pt x="462" y="991"/>
                  </a:cubicBezTo>
                  <a:cubicBezTo>
                    <a:pt x="437" y="1030"/>
                    <a:pt x="426" y="1071"/>
                    <a:pt x="421" y="1116"/>
                  </a:cubicBezTo>
                  <a:cubicBezTo>
                    <a:pt x="418" y="1134"/>
                    <a:pt x="401" y="1143"/>
                    <a:pt x="383" y="1144"/>
                  </a:cubicBezTo>
                  <a:cubicBezTo>
                    <a:pt x="365" y="1146"/>
                    <a:pt x="346" y="1146"/>
                    <a:pt x="328" y="1143"/>
                  </a:cubicBezTo>
                  <a:cubicBezTo>
                    <a:pt x="290" y="1135"/>
                    <a:pt x="252" y="1126"/>
                    <a:pt x="216" y="1113"/>
                  </a:cubicBezTo>
                  <a:cubicBezTo>
                    <a:pt x="172" y="1098"/>
                    <a:pt x="163" y="1076"/>
                    <a:pt x="180" y="1033"/>
                  </a:cubicBezTo>
                  <a:cubicBezTo>
                    <a:pt x="183" y="1027"/>
                    <a:pt x="185" y="1020"/>
                    <a:pt x="188" y="1011"/>
                  </a:cubicBezTo>
                  <a:cubicBezTo>
                    <a:pt x="138" y="1008"/>
                    <a:pt x="100" y="985"/>
                    <a:pt x="68" y="951"/>
                  </a:cubicBezTo>
                  <a:cubicBezTo>
                    <a:pt x="43" y="925"/>
                    <a:pt x="28" y="894"/>
                    <a:pt x="25" y="859"/>
                  </a:cubicBezTo>
                  <a:cubicBezTo>
                    <a:pt x="25" y="850"/>
                    <a:pt x="29" y="839"/>
                    <a:pt x="35" y="832"/>
                  </a:cubicBezTo>
                  <a:cubicBezTo>
                    <a:pt x="46" y="819"/>
                    <a:pt x="59" y="807"/>
                    <a:pt x="72" y="796"/>
                  </a:cubicBezTo>
                  <a:cubicBezTo>
                    <a:pt x="100" y="769"/>
                    <a:pt x="110" y="738"/>
                    <a:pt x="107" y="699"/>
                  </a:cubicBezTo>
                  <a:cubicBezTo>
                    <a:pt x="103" y="658"/>
                    <a:pt x="106" y="617"/>
                    <a:pt x="106" y="575"/>
                  </a:cubicBezTo>
                  <a:cubicBezTo>
                    <a:pt x="101" y="574"/>
                    <a:pt x="96" y="574"/>
                    <a:pt x="92" y="574"/>
                  </a:cubicBezTo>
                  <a:cubicBezTo>
                    <a:pt x="61" y="573"/>
                    <a:pt x="43" y="560"/>
                    <a:pt x="31" y="531"/>
                  </a:cubicBezTo>
                  <a:cubicBezTo>
                    <a:pt x="25" y="516"/>
                    <a:pt x="18" y="500"/>
                    <a:pt x="11" y="486"/>
                  </a:cubicBezTo>
                  <a:cubicBezTo>
                    <a:pt x="0" y="466"/>
                    <a:pt x="2" y="445"/>
                    <a:pt x="13" y="427"/>
                  </a:cubicBezTo>
                  <a:cubicBezTo>
                    <a:pt x="37" y="387"/>
                    <a:pt x="72" y="361"/>
                    <a:pt x="116" y="347"/>
                  </a:cubicBezTo>
                  <a:cubicBezTo>
                    <a:pt x="119" y="346"/>
                    <a:pt x="123" y="346"/>
                    <a:pt x="128" y="346"/>
                  </a:cubicBezTo>
                  <a:close/>
                  <a:moveTo>
                    <a:pt x="435" y="864"/>
                  </a:moveTo>
                  <a:cubicBezTo>
                    <a:pt x="437" y="864"/>
                    <a:pt x="438" y="864"/>
                    <a:pt x="440" y="864"/>
                  </a:cubicBezTo>
                  <a:cubicBezTo>
                    <a:pt x="442" y="874"/>
                    <a:pt x="446" y="885"/>
                    <a:pt x="447" y="896"/>
                  </a:cubicBezTo>
                  <a:cubicBezTo>
                    <a:pt x="448" y="910"/>
                    <a:pt x="453" y="918"/>
                    <a:pt x="469" y="918"/>
                  </a:cubicBezTo>
                  <a:cubicBezTo>
                    <a:pt x="505" y="918"/>
                    <a:pt x="540" y="922"/>
                    <a:pt x="576" y="920"/>
                  </a:cubicBezTo>
                  <a:cubicBezTo>
                    <a:pt x="622" y="919"/>
                    <a:pt x="624" y="916"/>
                    <a:pt x="637" y="872"/>
                  </a:cubicBezTo>
                  <a:cubicBezTo>
                    <a:pt x="639" y="869"/>
                    <a:pt x="639" y="865"/>
                    <a:pt x="640" y="862"/>
                  </a:cubicBezTo>
                  <a:cubicBezTo>
                    <a:pt x="641" y="862"/>
                    <a:pt x="643" y="862"/>
                    <a:pt x="644" y="862"/>
                  </a:cubicBezTo>
                  <a:cubicBezTo>
                    <a:pt x="644" y="894"/>
                    <a:pt x="644" y="925"/>
                    <a:pt x="644" y="957"/>
                  </a:cubicBezTo>
                  <a:cubicBezTo>
                    <a:pt x="642" y="958"/>
                    <a:pt x="641" y="959"/>
                    <a:pt x="640" y="959"/>
                  </a:cubicBezTo>
                  <a:cubicBezTo>
                    <a:pt x="637" y="954"/>
                    <a:pt x="634" y="948"/>
                    <a:pt x="631" y="943"/>
                  </a:cubicBezTo>
                  <a:cubicBezTo>
                    <a:pt x="610" y="956"/>
                    <a:pt x="593" y="967"/>
                    <a:pt x="575" y="977"/>
                  </a:cubicBezTo>
                  <a:cubicBezTo>
                    <a:pt x="554" y="989"/>
                    <a:pt x="548" y="998"/>
                    <a:pt x="559" y="1019"/>
                  </a:cubicBezTo>
                  <a:cubicBezTo>
                    <a:pt x="576" y="1052"/>
                    <a:pt x="595" y="1084"/>
                    <a:pt x="618" y="1113"/>
                  </a:cubicBezTo>
                  <a:cubicBezTo>
                    <a:pt x="642" y="1141"/>
                    <a:pt x="675" y="1135"/>
                    <a:pt x="698" y="1106"/>
                  </a:cubicBezTo>
                  <a:cubicBezTo>
                    <a:pt x="708" y="1093"/>
                    <a:pt x="720" y="1081"/>
                    <a:pt x="732" y="1070"/>
                  </a:cubicBezTo>
                  <a:cubicBezTo>
                    <a:pt x="761" y="1046"/>
                    <a:pt x="795" y="1026"/>
                    <a:pt x="819" y="997"/>
                  </a:cubicBezTo>
                  <a:cubicBezTo>
                    <a:pt x="878" y="928"/>
                    <a:pt x="907" y="844"/>
                    <a:pt x="925" y="757"/>
                  </a:cubicBezTo>
                  <a:cubicBezTo>
                    <a:pt x="928" y="747"/>
                    <a:pt x="925" y="742"/>
                    <a:pt x="916" y="736"/>
                  </a:cubicBezTo>
                  <a:cubicBezTo>
                    <a:pt x="893" y="721"/>
                    <a:pt x="872" y="704"/>
                    <a:pt x="850" y="687"/>
                  </a:cubicBezTo>
                  <a:cubicBezTo>
                    <a:pt x="851" y="685"/>
                    <a:pt x="853" y="683"/>
                    <a:pt x="854" y="681"/>
                  </a:cubicBezTo>
                  <a:cubicBezTo>
                    <a:pt x="862" y="686"/>
                    <a:pt x="869" y="692"/>
                    <a:pt x="877" y="696"/>
                  </a:cubicBezTo>
                  <a:cubicBezTo>
                    <a:pt x="934" y="720"/>
                    <a:pt x="987" y="751"/>
                    <a:pt x="1032" y="795"/>
                  </a:cubicBezTo>
                  <a:cubicBezTo>
                    <a:pt x="1051" y="812"/>
                    <a:pt x="1076" y="814"/>
                    <a:pt x="1102" y="805"/>
                  </a:cubicBezTo>
                  <a:cubicBezTo>
                    <a:pt x="1143" y="790"/>
                    <a:pt x="1161" y="758"/>
                    <a:pt x="1166" y="718"/>
                  </a:cubicBezTo>
                  <a:cubicBezTo>
                    <a:pt x="1148" y="707"/>
                    <a:pt x="1149" y="722"/>
                    <a:pt x="1147" y="731"/>
                  </a:cubicBezTo>
                  <a:cubicBezTo>
                    <a:pt x="1137" y="770"/>
                    <a:pt x="1113" y="785"/>
                    <a:pt x="1074" y="777"/>
                  </a:cubicBezTo>
                  <a:cubicBezTo>
                    <a:pt x="1070" y="776"/>
                    <a:pt x="1065" y="775"/>
                    <a:pt x="1061" y="775"/>
                  </a:cubicBezTo>
                  <a:cubicBezTo>
                    <a:pt x="1061" y="777"/>
                    <a:pt x="1060" y="779"/>
                    <a:pt x="1060" y="781"/>
                  </a:cubicBezTo>
                  <a:cubicBezTo>
                    <a:pt x="1076" y="783"/>
                    <a:pt x="1092" y="785"/>
                    <a:pt x="1110" y="788"/>
                  </a:cubicBezTo>
                  <a:cubicBezTo>
                    <a:pt x="1093" y="800"/>
                    <a:pt x="1076" y="798"/>
                    <a:pt x="1059" y="792"/>
                  </a:cubicBezTo>
                  <a:cubicBezTo>
                    <a:pt x="1043" y="786"/>
                    <a:pt x="1036" y="771"/>
                    <a:pt x="1038" y="754"/>
                  </a:cubicBezTo>
                  <a:cubicBezTo>
                    <a:pt x="1043" y="719"/>
                    <a:pt x="1049" y="683"/>
                    <a:pt x="1054" y="647"/>
                  </a:cubicBezTo>
                  <a:cubicBezTo>
                    <a:pt x="1098" y="674"/>
                    <a:pt x="1150" y="684"/>
                    <a:pt x="1202" y="695"/>
                  </a:cubicBezTo>
                  <a:cubicBezTo>
                    <a:pt x="1255" y="706"/>
                    <a:pt x="1307" y="705"/>
                    <a:pt x="1357" y="681"/>
                  </a:cubicBezTo>
                  <a:cubicBezTo>
                    <a:pt x="1418" y="652"/>
                    <a:pt x="1450" y="599"/>
                    <a:pt x="1466" y="536"/>
                  </a:cubicBezTo>
                  <a:cubicBezTo>
                    <a:pt x="1493" y="437"/>
                    <a:pt x="1478" y="339"/>
                    <a:pt x="1445" y="244"/>
                  </a:cubicBezTo>
                  <a:cubicBezTo>
                    <a:pt x="1433" y="210"/>
                    <a:pt x="1407" y="207"/>
                    <a:pt x="1385" y="235"/>
                  </a:cubicBezTo>
                  <a:cubicBezTo>
                    <a:pt x="1367" y="258"/>
                    <a:pt x="1348" y="279"/>
                    <a:pt x="1319" y="288"/>
                  </a:cubicBezTo>
                  <a:cubicBezTo>
                    <a:pt x="1294" y="296"/>
                    <a:pt x="1289" y="304"/>
                    <a:pt x="1295" y="330"/>
                  </a:cubicBezTo>
                  <a:cubicBezTo>
                    <a:pt x="1304" y="379"/>
                    <a:pt x="1294" y="426"/>
                    <a:pt x="1280" y="473"/>
                  </a:cubicBezTo>
                  <a:cubicBezTo>
                    <a:pt x="1278" y="479"/>
                    <a:pt x="1274" y="485"/>
                    <a:pt x="1271" y="491"/>
                  </a:cubicBezTo>
                  <a:cubicBezTo>
                    <a:pt x="1274" y="449"/>
                    <a:pt x="1285" y="409"/>
                    <a:pt x="1274" y="367"/>
                  </a:cubicBezTo>
                  <a:cubicBezTo>
                    <a:pt x="1222" y="377"/>
                    <a:pt x="1228" y="426"/>
                    <a:pt x="1209" y="457"/>
                  </a:cubicBezTo>
                  <a:cubicBezTo>
                    <a:pt x="1213" y="424"/>
                    <a:pt x="1206" y="388"/>
                    <a:pt x="1234" y="360"/>
                  </a:cubicBezTo>
                  <a:cubicBezTo>
                    <a:pt x="1219" y="366"/>
                    <a:pt x="1203" y="371"/>
                    <a:pt x="1193" y="382"/>
                  </a:cubicBezTo>
                  <a:cubicBezTo>
                    <a:pt x="1182" y="393"/>
                    <a:pt x="1176" y="409"/>
                    <a:pt x="1167" y="423"/>
                  </a:cubicBezTo>
                  <a:cubicBezTo>
                    <a:pt x="1165" y="422"/>
                    <a:pt x="1163" y="421"/>
                    <a:pt x="1162" y="420"/>
                  </a:cubicBezTo>
                  <a:cubicBezTo>
                    <a:pt x="1172" y="401"/>
                    <a:pt x="1178" y="378"/>
                    <a:pt x="1193" y="363"/>
                  </a:cubicBezTo>
                  <a:cubicBezTo>
                    <a:pt x="1213" y="342"/>
                    <a:pt x="1242" y="342"/>
                    <a:pt x="1269" y="350"/>
                  </a:cubicBezTo>
                  <a:cubicBezTo>
                    <a:pt x="1273" y="325"/>
                    <a:pt x="1256" y="329"/>
                    <a:pt x="1244" y="329"/>
                  </a:cubicBezTo>
                  <a:cubicBezTo>
                    <a:pt x="1232" y="328"/>
                    <a:pt x="1219" y="328"/>
                    <a:pt x="1207" y="328"/>
                  </a:cubicBezTo>
                  <a:cubicBezTo>
                    <a:pt x="1212" y="322"/>
                    <a:pt x="1219" y="321"/>
                    <a:pt x="1225" y="319"/>
                  </a:cubicBezTo>
                  <a:cubicBezTo>
                    <a:pt x="1229" y="316"/>
                    <a:pt x="1235" y="313"/>
                    <a:pt x="1237" y="309"/>
                  </a:cubicBezTo>
                  <a:cubicBezTo>
                    <a:pt x="1238" y="308"/>
                    <a:pt x="1234" y="299"/>
                    <a:pt x="1231" y="299"/>
                  </a:cubicBezTo>
                  <a:cubicBezTo>
                    <a:pt x="1225" y="298"/>
                    <a:pt x="1219" y="299"/>
                    <a:pt x="1213" y="301"/>
                  </a:cubicBezTo>
                  <a:cubicBezTo>
                    <a:pt x="1210" y="302"/>
                    <a:pt x="1208" y="305"/>
                    <a:pt x="1203" y="310"/>
                  </a:cubicBezTo>
                  <a:cubicBezTo>
                    <a:pt x="1204" y="299"/>
                    <a:pt x="1205" y="293"/>
                    <a:pt x="1205" y="287"/>
                  </a:cubicBezTo>
                  <a:cubicBezTo>
                    <a:pt x="1200" y="286"/>
                    <a:pt x="1195" y="285"/>
                    <a:pt x="1190" y="284"/>
                  </a:cubicBezTo>
                  <a:cubicBezTo>
                    <a:pt x="1217" y="276"/>
                    <a:pt x="1238" y="249"/>
                    <a:pt x="1273" y="271"/>
                  </a:cubicBezTo>
                  <a:cubicBezTo>
                    <a:pt x="1244" y="214"/>
                    <a:pt x="1213" y="168"/>
                    <a:pt x="1147" y="163"/>
                  </a:cubicBezTo>
                  <a:cubicBezTo>
                    <a:pt x="1152" y="161"/>
                    <a:pt x="1157" y="159"/>
                    <a:pt x="1164" y="157"/>
                  </a:cubicBezTo>
                  <a:cubicBezTo>
                    <a:pt x="1130" y="129"/>
                    <a:pt x="1099" y="103"/>
                    <a:pt x="1066" y="77"/>
                  </a:cubicBezTo>
                  <a:cubicBezTo>
                    <a:pt x="1017" y="40"/>
                    <a:pt x="961" y="24"/>
                    <a:pt x="899" y="33"/>
                  </a:cubicBezTo>
                  <a:cubicBezTo>
                    <a:pt x="841" y="42"/>
                    <a:pt x="787" y="62"/>
                    <a:pt x="736" y="91"/>
                  </a:cubicBezTo>
                  <a:cubicBezTo>
                    <a:pt x="709" y="107"/>
                    <a:pt x="688" y="132"/>
                    <a:pt x="669" y="159"/>
                  </a:cubicBezTo>
                  <a:cubicBezTo>
                    <a:pt x="698" y="159"/>
                    <a:pt x="723" y="159"/>
                    <a:pt x="748" y="159"/>
                  </a:cubicBezTo>
                  <a:cubicBezTo>
                    <a:pt x="717" y="168"/>
                    <a:pt x="685" y="174"/>
                    <a:pt x="653" y="178"/>
                  </a:cubicBezTo>
                  <a:cubicBezTo>
                    <a:pt x="625" y="182"/>
                    <a:pt x="601" y="191"/>
                    <a:pt x="581" y="212"/>
                  </a:cubicBezTo>
                  <a:cubicBezTo>
                    <a:pt x="534" y="264"/>
                    <a:pt x="485" y="315"/>
                    <a:pt x="442" y="369"/>
                  </a:cubicBezTo>
                  <a:cubicBezTo>
                    <a:pt x="414" y="403"/>
                    <a:pt x="394" y="442"/>
                    <a:pt x="372" y="480"/>
                  </a:cubicBezTo>
                  <a:cubicBezTo>
                    <a:pt x="363" y="497"/>
                    <a:pt x="363" y="515"/>
                    <a:pt x="374" y="532"/>
                  </a:cubicBezTo>
                  <a:cubicBezTo>
                    <a:pt x="393" y="559"/>
                    <a:pt x="413" y="586"/>
                    <a:pt x="433" y="614"/>
                  </a:cubicBezTo>
                  <a:cubicBezTo>
                    <a:pt x="445" y="598"/>
                    <a:pt x="457" y="582"/>
                    <a:pt x="470" y="566"/>
                  </a:cubicBezTo>
                  <a:cubicBezTo>
                    <a:pt x="482" y="551"/>
                    <a:pt x="495" y="536"/>
                    <a:pt x="508" y="520"/>
                  </a:cubicBezTo>
                  <a:cubicBezTo>
                    <a:pt x="506" y="533"/>
                    <a:pt x="499" y="542"/>
                    <a:pt x="494" y="552"/>
                  </a:cubicBezTo>
                  <a:cubicBezTo>
                    <a:pt x="473" y="593"/>
                    <a:pt x="451" y="634"/>
                    <a:pt x="431" y="676"/>
                  </a:cubicBezTo>
                  <a:cubicBezTo>
                    <a:pt x="427" y="684"/>
                    <a:pt x="427" y="699"/>
                    <a:pt x="432" y="706"/>
                  </a:cubicBezTo>
                  <a:cubicBezTo>
                    <a:pt x="466" y="752"/>
                    <a:pt x="514" y="772"/>
                    <a:pt x="568" y="744"/>
                  </a:cubicBezTo>
                  <a:cubicBezTo>
                    <a:pt x="578" y="739"/>
                    <a:pt x="588" y="733"/>
                    <a:pt x="598" y="728"/>
                  </a:cubicBezTo>
                  <a:cubicBezTo>
                    <a:pt x="639" y="705"/>
                    <a:pt x="680" y="682"/>
                    <a:pt x="728" y="674"/>
                  </a:cubicBezTo>
                  <a:cubicBezTo>
                    <a:pt x="734" y="674"/>
                    <a:pt x="740" y="665"/>
                    <a:pt x="743" y="659"/>
                  </a:cubicBezTo>
                  <a:cubicBezTo>
                    <a:pt x="759" y="621"/>
                    <a:pt x="761" y="581"/>
                    <a:pt x="756" y="541"/>
                  </a:cubicBezTo>
                  <a:cubicBezTo>
                    <a:pt x="749" y="479"/>
                    <a:pt x="734" y="417"/>
                    <a:pt x="747" y="354"/>
                  </a:cubicBezTo>
                  <a:cubicBezTo>
                    <a:pt x="748" y="346"/>
                    <a:pt x="750" y="339"/>
                    <a:pt x="752" y="331"/>
                  </a:cubicBezTo>
                  <a:cubicBezTo>
                    <a:pt x="759" y="365"/>
                    <a:pt x="762" y="399"/>
                    <a:pt x="767" y="432"/>
                  </a:cubicBezTo>
                  <a:cubicBezTo>
                    <a:pt x="772" y="467"/>
                    <a:pt x="779" y="501"/>
                    <a:pt x="783" y="535"/>
                  </a:cubicBezTo>
                  <a:cubicBezTo>
                    <a:pt x="791" y="585"/>
                    <a:pt x="784" y="635"/>
                    <a:pt x="766" y="682"/>
                  </a:cubicBezTo>
                  <a:cubicBezTo>
                    <a:pt x="764" y="689"/>
                    <a:pt x="757" y="699"/>
                    <a:pt x="751" y="699"/>
                  </a:cubicBezTo>
                  <a:cubicBezTo>
                    <a:pt x="691" y="706"/>
                    <a:pt x="640" y="736"/>
                    <a:pt x="589" y="764"/>
                  </a:cubicBezTo>
                  <a:cubicBezTo>
                    <a:pt x="523" y="800"/>
                    <a:pt x="482" y="793"/>
                    <a:pt x="425" y="744"/>
                  </a:cubicBezTo>
                  <a:cubicBezTo>
                    <a:pt x="396" y="719"/>
                    <a:pt x="394" y="694"/>
                    <a:pt x="406" y="662"/>
                  </a:cubicBezTo>
                  <a:cubicBezTo>
                    <a:pt x="409" y="653"/>
                    <a:pt x="408" y="640"/>
                    <a:pt x="404" y="632"/>
                  </a:cubicBezTo>
                  <a:cubicBezTo>
                    <a:pt x="388" y="605"/>
                    <a:pt x="370" y="578"/>
                    <a:pt x="352" y="552"/>
                  </a:cubicBezTo>
                  <a:cubicBezTo>
                    <a:pt x="334" y="526"/>
                    <a:pt x="329" y="499"/>
                    <a:pt x="345" y="471"/>
                  </a:cubicBezTo>
                  <a:cubicBezTo>
                    <a:pt x="369" y="430"/>
                    <a:pt x="394" y="389"/>
                    <a:pt x="421" y="350"/>
                  </a:cubicBezTo>
                  <a:cubicBezTo>
                    <a:pt x="439" y="324"/>
                    <a:pt x="462" y="301"/>
                    <a:pt x="482" y="277"/>
                  </a:cubicBezTo>
                  <a:cubicBezTo>
                    <a:pt x="450" y="280"/>
                    <a:pt x="420" y="285"/>
                    <a:pt x="391" y="294"/>
                  </a:cubicBezTo>
                  <a:cubicBezTo>
                    <a:pt x="234" y="340"/>
                    <a:pt x="122" y="497"/>
                    <a:pt x="131" y="656"/>
                  </a:cubicBezTo>
                  <a:cubicBezTo>
                    <a:pt x="136" y="744"/>
                    <a:pt x="165" y="824"/>
                    <a:pt x="213" y="896"/>
                  </a:cubicBezTo>
                  <a:cubicBezTo>
                    <a:pt x="238" y="933"/>
                    <a:pt x="237" y="967"/>
                    <a:pt x="226" y="1006"/>
                  </a:cubicBezTo>
                  <a:cubicBezTo>
                    <a:pt x="223" y="1016"/>
                    <a:pt x="220" y="1026"/>
                    <a:pt x="216" y="1036"/>
                  </a:cubicBezTo>
                  <a:cubicBezTo>
                    <a:pt x="206" y="1065"/>
                    <a:pt x="211" y="1078"/>
                    <a:pt x="240" y="1086"/>
                  </a:cubicBezTo>
                  <a:cubicBezTo>
                    <a:pt x="277" y="1097"/>
                    <a:pt x="316" y="1106"/>
                    <a:pt x="355" y="1112"/>
                  </a:cubicBezTo>
                  <a:cubicBezTo>
                    <a:pt x="382" y="1116"/>
                    <a:pt x="394" y="1106"/>
                    <a:pt x="393" y="1078"/>
                  </a:cubicBezTo>
                  <a:cubicBezTo>
                    <a:pt x="392" y="1052"/>
                    <a:pt x="402" y="1031"/>
                    <a:pt x="416" y="1012"/>
                  </a:cubicBezTo>
                  <a:cubicBezTo>
                    <a:pt x="429" y="994"/>
                    <a:pt x="436" y="974"/>
                    <a:pt x="435" y="952"/>
                  </a:cubicBezTo>
                  <a:cubicBezTo>
                    <a:pt x="434" y="923"/>
                    <a:pt x="435" y="894"/>
                    <a:pt x="435" y="864"/>
                  </a:cubicBezTo>
                  <a:close/>
                  <a:moveTo>
                    <a:pt x="825" y="1033"/>
                  </a:moveTo>
                  <a:cubicBezTo>
                    <a:pt x="865" y="1034"/>
                    <a:pt x="899" y="1036"/>
                    <a:pt x="932" y="1037"/>
                  </a:cubicBezTo>
                  <a:cubicBezTo>
                    <a:pt x="965" y="1037"/>
                    <a:pt x="976" y="1023"/>
                    <a:pt x="971" y="991"/>
                  </a:cubicBezTo>
                  <a:cubicBezTo>
                    <a:pt x="967" y="962"/>
                    <a:pt x="967" y="933"/>
                    <a:pt x="962" y="904"/>
                  </a:cubicBezTo>
                  <a:cubicBezTo>
                    <a:pt x="957" y="876"/>
                    <a:pt x="949" y="848"/>
                    <a:pt x="942" y="820"/>
                  </a:cubicBezTo>
                  <a:cubicBezTo>
                    <a:pt x="940" y="820"/>
                    <a:pt x="938" y="820"/>
                    <a:pt x="936" y="821"/>
                  </a:cubicBezTo>
                  <a:cubicBezTo>
                    <a:pt x="915" y="898"/>
                    <a:pt x="884" y="969"/>
                    <a:pt x="825" y="1033"/>
                  </a:cubicBezTo>
                  <a:close/>
                  <a:moveTo>
                    <a:pt x="124" y="783"/>
                  </a:moveTo>
                  <a:cubicBezTo>
                    <a:pt x="120" y="789"/>
                    <a:pt x="115" y="797"/>
                    <a:pt x="108" y="805"/>
                  </a:cubicBezTo>
                  <a:cubicBezTo>
                    <a:pt x="96" y="818"/>
                    <a:pt x="83" y="829"/>
                    <a:pt x="71" y="842"/>
                  </a:cubicBezTo>
                  <a:cubicBezTo>
                    <a:pt x="67" y="848"/>
                    <a:pt x="62" y="856"/>
                    <a:pt x="62" y="863"/>
                  </a:cubicBezTo>
                  <a:cubicBezTo>
                    <a:pt x="62" y="907"/>
                    <a:pt x="130" y="974"/>
                    <a:pt x="174" y="975"/>
                  </a:cubicBezTo>
                  <a:cubicBezTo>
                    <a:pt x="196" y="976"/>
                    <a:pt x="212" y="953"/>
                    <a:pt x="203" y="935"/>
                  </a:cubicBezTo>
                  <a:cubicBezTo>
                    <a:pt x="176" y="883"/>
                    <a:pt x="150" y="832"/>
                    <a:pt x="124" y="783"/>
                  </a:cubicBezTo>
                  <a:close/>
                  <a:moveTo>
                    <a:pt x="90" y="388"/>
                  </a:moveTo>
                  <a:cubicBezTo>
                    <a:pt x="88" y="387"/>
                    <a:pt x="86" y="385"/>
                    <a:pt x="84" y="383"/>
                  </a:cubicBezTo>
                  <a:cubicBezTo>
                    <a:pt x="68" y="402"/>
                    <a:pt x="50" y="418"/>
                    <a:pt x="37" y="439"/>
                  </a:cubicBezTo>
                  <a:cubicBezTo>
                    <a:pt x="31" y="449"/>
                    <a:pt x="32" y="467"/>
                    <a:pt x="35" y="480"/>
                  </a:cubicBezTo>
                  <a:cubicBezTo>
                    <a:pt x="38" y="495"/>
                    <a:pt x="47" y="508"/>
                    <a:pt x="52" y="522"/>
                  </a:cubicBezTo>
                  <a:cubicBezTo>
                    <a:pt x="62" y="545"/>
                    <a:pt x="73" y="551"/>
                    <a:pt x="100" y="546"/>
                  </a:cubicBezTo>
                  <a:cubicBezTo>
                    <a:pt x="121" y="542"/>
                    <a:pt x="128" y="532"/>
                    <a:pt x="128" y="507"/>
                  </a:cubicBezTo>
                  <a:cubicBezTo>
                    <a:pt x="82" y="535"/>
                    <a:pt x="73" y="533"/>
                    <a:pt x="57" y="492"/>
                  </a:cubicBezTo>
                  <a:cubicBezTo>
                    <a:pt x="90" y="464"/>
                    <a:pt x="68" y="420"/>
                    <a:pt x="90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1342" y="935"/>
              <a:ext cx="125" cy="120"/>
            </a:xfrm>
            <a:custGeom>
              <a:avLst/>
              <a:gdLst>
                <a:gd name="T0" fmla="*/ 75 w 75"/>
                <a:gd name="T1" fmla="*/ 0 h 72"/>
                <a:gd name="T2" fmla="*/ 0 w 75"/>
                <a:gd name="T3" fmla="*/ 72 h 72"/>
                <a:gd name="T4" fmla="*/ 75 w 75"/>
                <a:gd name="T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72">
                  <a:moveTo>
                    <a:pt x="75" y="0"/>
                  </a:moveTo>
                  <a:cubicBezTo>
                    <a:pt x="51" y="23"/>
                    <a:pt x="24" y="50"/>
                    <a:pt x="0" y="72"/>
                  </a:cubicBezTo>
                  <a:cubicBezTo>
                    <a:pt x="4" y="41"/>
                    <a:pt x="35" y="1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227" y="1534"/>
              <a:ext cx="77" cy="159"/>
            </a:xfrm>
            <a:custGeom>
              <a:avLst/>
              <a:gdLst>
                <a:gd name="T0" fmla="*/ 46 w 46"/>
                <a:gd name="T1" fmla="*/ 0 h 96"/>
                <a:gd name="T2" fmla="*/ 4 w 46"/>
                <a:gd name="T3" fmla="*/ 96 h 96"/>
                <a:gd name="T4" fmla="*/ 46 w 46"/>
                <a:gd name="T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96">
                  <a:moveTo>
                    <a:pt x="46" y="0"/>
                  </a:moveTo>
                  <a:cubicBezTo>
                    <a:pt x="32" y="32"/>
                    <a:pt x="17" y="67"/>
                    <a:pt x="4" y="96"/>
                  </a:cubicBezTo>
                  <a:cubicBezTo>
                    <a:pt x="0" y="60"/>
                    <a:pt x="12" y="23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863" y="1429"/>
              <a:ext cx="266" cy="213"/>
            </a:xfrm>
            <a:custGeom>
              <a:avLst/>
              <a:gdLst>
                <a:gd name="T0" fmla="*/ 37 w 160"/>
                <a:gd name="T1" fmla="*/ 91 h 128"/>
                <a:gd name="T2" fmla="*/ 27 w 160"/>
                <a:gd name="T3" fmla="*/ 68 h 128"/>
                <a:gd name="T4" fmla="*/ 0 w 160"/>
                <a:gd name="T5" fmla="*/ 84 h 128"/>
                <a:gd name="T6" fmla="*/ 119 w 160"/>
                <a:gd name="T7" fmla="*/ 3 h 128"/>
                <a:gd name="T8" fmla="*/ 104 w 160"/>
                <a:gd name="T9" fmla="*/ 14 h 128"/>
                <a:gd name="T10" fmla="*/ 132 w 160"/>
                <a:gd name="T11" fmla="*/ 52 h 128"/>
                <a:gd name="T12" fmla="*/ 160 w 160"/>
                <a:gd name="T13" fmla="*/ 48 h 128"/>
                <a:gd name="T14" fmla="*/ 38 w 160"/>
                <a:gd name="T15" fmla="*/ 128 h 128"/>
                <a:gd name="T16" fmla="*/ 82 w 160"/>
                <a:gd name="T17" fmla="*/ 74 h 128"/>
                <a:gd name="T18" fmla="*/ 58 w 160"/>
                <a:gd name="T19" fmla="*/ 67 h 128"/>
                <a:gd name="T20" fmla="*/ 37 w 160"/>
                <a:gd name="T21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28">
                  <a:moveTo>
                    <a:pt x="37" y="91"/>
                  </a:moveTo>
                  <a:cubicBezTo>
                    <a:pt x="34" y="85"/>
                    <a:pt x="31" y="77"/>
                    <a:pt x="27" y="68"/>
                  </a:cubicBezTo>
                  <a:cubicBezTo>
                    <a:pt x="18" y="73"/>
                    <a:pt x="9" y="79"/>
                    <a:pt x="0" y="84"/>
                  </a:cubicBezTo>
                  <a:cubicBezTo>
                    <a:pt x="27" y="39"/>
                    <a:pt x="57" y="0"/>
                    <a:pt x="119" y="3"/>
                  </a:cubicBezTo>
                  <a:cubicBezTo>
                    <a:pt x="113" y="7"/>
                    <a:pt x="108" y="11"/>
                    <a:pt x="104" y="14"/>
                  </a:cubicBezTo>
                  <a:cubicBezTo>
                    <a:pt x="113" y="26"/>
                    <a:pt x="121" y="38"/>
                    <a:pt x="132" y="52"/>
                  </a:cubicBezTo>
                  <a:cubicBezTo>
                    <a:pt x="140" y="51"/>
                    <a:pt x="151" y="49"/>
                    <a:pt x="160" y="48"/>
                  </a:cubicBezTo>
                  <a:cubicBezTo>
                    <a:pt x="121" y="73"/>
                    <a:pt x="82" y="99"/>
                    <a:pt x="38" y="128"/>
                  </a:cubicBezTo>
                  <a:cubicBezTo>
                    <a:pt x="53" y="109"/>
                    <a:pt x="66" y="93"/>
                    <a:pt x="82" y="74"/>
                  </a:cubicBezTo>
                  <a:cubicBezTo>
                    <a:pt x="73" y="71"/>
                    <a:pt x="63" y="64"/>
                    <a:pt x="58" y="67"/>
                  </a:cubicBezTo>
                  <a:cubicBezTo>
                    <a:pt x="50" y="71"/>
                    <a:pt x="45" y="82"/>
                    <a:pt x="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241" y="1286"/>
              <a:ext cx="309" cy="283"/>
            </a:xfrm>
            <a:custGeom>
              <a:avLst/>
              <a:gdLst>
                <a:gd name="T0" fmla="*/ 186 w 186"/>
                <a:gd name="T1" fmla="*/ 7 h 170"/>
                <a:gd name="T2" fmla="*/ 77 w 186"/>
                <a:gd name="T3" fmla="*/ 105 h 170"/>
                <a:gd name="T4" fmla="*/ 69 w 186"/>
                <a:gd name="T5" fmla="*/ 102 h 170"/>
                <a:gd name="T6" fmla="*/ 74 w 186"/>
                <a:gd name="T7" fmla="*/ 40 h 170"/>
                <a:gd name="T8" fmla="*/ 4 w 186"/>
                <a:gd name="T9" fmla="*/ 170 h 170"/>
                <a:gd name="T10" fmla="*/ 0 w 186"/>
                <a:gd name="T11" fmla="*/ 168 h 170"/>
                <a:gd name="T12" fmla="*/ 49 w 186"/>
                <a:gd name="T13" fmla="*/ 40 h 170"/>
                <a:gd name="T14" fmla="*/ 101 w 186"/>
                <a:gd name="T15" fmla="*/ 8 h 170"/>
                <a:gd name="T16" fmla="*/ 182 w 186"/>
                <a:gd name="T17" fmla="*/ 0 h 170"/>
                <a:gd name="T18" fmla="*/ 186 w 186"/>
                <a:gd name="T19" fmla="*/ 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70">
                  <a:moveTo>
                    <a:pt x="186" y="7"/>
                  </a:moveTo>
                  <a:cubicBezTo>
                    <a:pt x="124" y="12"/>
                    <a:pt x="87" y="44"/>
                    <a:pt x="77" y="105"/>
                  </a:cubicBezTo>
                  <a:cubicBezTo>
                    <a:pt x="74" y="104"/>
                    <a:pt x="72" y="103"/>
                    <a:pt x="69" y="102"/>
                  </a:cubicBezTo>
                  <a:cubicBezTo>
                    <a:pt x="71" y="82"/>
                    <a:pt x="72" y="62"/>
                    <a:pt x="74" y="40"/>
                  </a:cubicBezTo>
                  <a:cubicBezTo>
                    <a:pt x="38" y="76"/>
                    <a:pt x="25" y="125"/>
                    <a:pt x="4" y="170"/>
                  </a:cubicBezTo>
                  <a:cubicBezTo>
                    <a:pt x="2" y="169"/>
                    <a:pt x="0" y="168"/>
                    <a:pt x="0" y="168"/>
                  </a:cubicBezTo>
                  <a:cubicBezTo>
                    <a:pt x="16" y="125"/>
                    <a:pt x="31" y="81"/>
                    <a:pt x="49" y="40"/>
                  </a:cubicBezTo>
                  <a:cubicBezTo>
                    <a:pt x="58" y="20"/>
                    <a:pt x="77" y="9"/>
                    <a:pt x="101" y="8"/>
                  </a:cubicBezTo>
                  <a:cubicBezTo>
                    <a:pt x="128" y="7"/>
                    <a:pt x="155" y="3"/>
                    <a:pt x="182" y="0"/>
                  </a:cubicBezTo>
                  <a:cubicBezTo>
                    <a:pt x="183" y="2"/>
                    <a:pt x="184" y="5"/>
                    <a:pt x="18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2471" y="1299"/>
              <a:ext cx="194" cy="185"/>
            </a:xfrm>
            <a:custGeom>
              <a:avLst/>
              <a:gdLst>
                <a:gd name="T0" fmla="*/ 117 w 117"/>
                <a:gd name="T1" fmla="*/ 0 h 111"/>
                <a:gd name="T2" fmla="*/ 0 w 117"/>
                <a:gd name="T3" fmla="*/ 79 h 111"/>
                <a:gd name="T4" fmla="*/ 117 w 117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111">
                  <a:moveTo>
                    <a:pt x="117" y="0"/>
                  </a:moveTo>
                  <a:cubicBezTo>
                    <a:pt x="114" y="49"/>
                    <a:pt x="46" y="111"/>
                    <a:pt x="0" y="79"/>
                  </a:cubicBezTo>
                  <a:cubicBezTo>
                    <a:pt x="56" y="79"/>
                    <a:pt x="87" y="45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1758" y="1286"/>
              <a:ext cx="141" cy="141"/>
            </a:xfrm>
            <a:custGeom>
              <a:avLst/>
              <a:gdLst>
                <a:gd name="T0" fmla="*/ 85 w 85"/>
                <a:gd name="T1" fmla="*/ 0 h 85"/>
                <a:gd name="T2" fmla="*/ 20 w 85"/>
                <a:gd name="T3" fmla="*/ 85 h 85"/>
                <a:gd name="T4" fmla="*/ 85 w 85"/>
                <a:gd name="T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cubicBezTo>
                    <a:pt x="41" y="32"/>
                    <a:pt x="36" y="38"/>
                    <a:pt x="20" y="85"/>
                  </a:cubicBezTo>
                  <a:cubicBezTo>
                    <a:pt x="0" y="50"/>
                    <a:pt x="32" y="6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982" y="1946"/>
              <a:ext cx="102" cy="102"/>
            </a:xfrm>
            <a:custGeom>
              <a:avLst/>
              <a:gdLst>
                <a:gd name="T0" fmla="*/ 0 w 61"/>
                <a:gd name="T1" fmla="*/ 61 h 61"/>
                <a:gd name="T2" fmla="*/ 61 w 61"/>
                <a:gd name="T3" fmla="*/ 0 h 61"/>
                <a:gd name="T4" fmla="*/ 20 w 61"/>
                <a:gd name="T5" fmla="*/ 23 h 61"/>
                <a:gd name="T6" fmla="*/ 0 w 61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1">
                  <a:moveTo>
                    <a:pt x="0" y="61"/>
                  </a:moveTo>
                  <a:cubicBezTo>
                    <a:pt x="1" y="8"/>
                    <a:pt x="6" y="4"/>
                    <a:pt x="61" y="0"/>
                  </a:cubicBezTo>
                  <a:cubicBezTo>
                    <a:pt x="44" y="9"/>
                    <a:pt x="30" y="14"/>
                    <a:pt x="20" y="23"/>
                  </a:cubicBezTo>
                  <a:cubicBezTo>
                    <a:pt x="11" y="33"/>
                    <a:pt x="6" y="48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331428" y="2546998"/>
            <a:ext cx="2228670" cy="13071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082574" y="2546998"/>
            <a:ext cx="2228670" cy="13071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650414" y="2546998"/>
            <a:ext cx="2587895" cy="13071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6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70AD47"/>
                </a:solidFill>
              </a:rPr>
              <a:t>调度策略</a:t>
            </a: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8321" y="1416030"/>
            <a:ext cx="86371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任务的调度策略是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的核心问题，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目前配有</a:t>
            </a:r>
            <a:r>
              <a:rPr lang="zh-CN" altLang="en-US" dirty="0"/>
              <a:t>公平调度</a:t>
            </a:r>
            <a:r>
              <a:rPr lang="zh-CN" altLang="en-US" dirty="0" smtClean="0"/>
              <a:t>算法（</a:t>
            </a:r>
            <a:r>
              <a:rPr lang="en-US" altLang="zh-CN" dirty="0" err="1"/>
              <a:t>FairScheduler</a:t>
            </a:r>
            <a:r>
              <a:rPr lang="zh-CN" altLang="en-US" dirty="0" smtClean="0"/>
              <a:t>）和</a:t>
            </a:r>
            <a:r>
              <a:rPr lang="zh-CN" altLang="en-US" dirty="0"/>
              <a:t>容量调度</a:t>
            </a:r>
            <a:r>
              <a:rPr lang="zh-CN" altLang="en-US" dirty="0" smtClean="0"/>
              <a:t>算法（</a:t>
            </a:r>
            <a:r>
              <a:rPr lang="en-US" altLang="zh-CN" dirty="0" err="1"/>
              <a:t>CapacityScheduler</a:t>
            </a:r>
            <a:r>
              <a:rPr lang="zh-CN" altLang="en-US" dirty="0" smtClean="0"/>
              <a:t>）两种调度策略。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ResourceManager</a:t>
            </a:r>
            <a:r>
              <a:rPr lang="zh-CN" altLang="en-US" dirty="0"/>
              <a:t>的</a:t>
            </a:r>
            <a:r>
              <a:rPr lang="en-US" altLang="zh-CN" dirty="0"/>
              <a:t>Scheduler</a:t>
            </a:r>
            <a:r>
              <a:rPr lang="zh-CN" altLang="en-US" dirty="0"/>
              <a:t>模块支持插拔，通过配置文件，用户可以个性化指定其调度</a:t>
            </a:r>
            <a:r>
              <a:rPr lang="zh-CN" altLang="en-US" dirty="0" smtClean="0"/>
              <a:t>策略。在实现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协议前提下，用户可以开发一套新的调度策略，在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配置文件里指定即可。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6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7" name="矩形 6"/>
          <p:cNvSpPr/>
          <p:nvPr/>
        </p:nvSpPr>
        <p:spPr>
          <a:xfrm>
            <a:off x="425648" y="1512897"/>
            <a:ext cx="839800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CapacityScheduler</a:t>
            </a:r>
            <a:r>
              <a:rPr lang="zh-CN" altLang="en-US" dirty="0"/>
              <a:t>是一种</a:t>
            </a:r>
            <a:r>
              <a:rPr lang="zh-CN" altLang="en-US" b="1" dirty="0"/>
              <a:t>多用户多任务</a:t>
            </a:r>
            <a:r>
              <a:rPr lang="zh-CN" altLang="en-US" dirty="0"/>
              <a:t>调度策略，它以</a:t>
            </a:r>
            <a:r>
              <a:rPr lang="zh-CN" altLang="en-US" b="1" dirty="0"/>
              <a:t>队列为单位划分任务</a:t>
            </a:r>
            <a:r>
              <a:rPr lang="zh-CN" altLang="en-US" dirty="0"/>
              <a:t>，以</a:t>
            </a:r>
            <a:r>
              <a:rPr lang="en-US" altLang="zh-CN" b="1" dirty="0"/>
              <a:t>Container</a:t>
            </a:r>
            <a:r>
              <a:rPr lang="zh-CN" altLang="en-US" b="1" dirty="0"/>
              <a:t>为单位分配资源</a:t>
            </a:r>
            <a:r>
              <a:rPr lang="zh-CN" altLang="en-US" dirty="0"/>
              <a:t>，它也是</a:t>
            </a:r>
            <a:r>
              <a:rPr lang="en-US" altLang="zh-CN" dirty="0"/>
              <a:t>Hadoop 2.0</a:t>
            </a:r>
            <a:r>
              <a:rPr lang="zh-CN" altLang="en-US" dirty="0"/>
              <a:t>默认的调度策略，为多个用户共享集群资源提供安全可靠的保障。</a:t>
            </a:r>
          </a:p>
        </p:txBody>
      </p:sp>
      <p:sp>
        <p:nvSpPr>
          <p:cNvPr id="8" name="矩形 7"/>
          <p:cNvSpPr/>
          <p:nvPr/>
        </p:nvSpPr>
        <p:spPr>
          <a:xfrm>
            <a:off x="425648" y="3108569"/>
            <a:ext cx="8398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zh-CN" altLang="en-US" b="1" dirty="0"/>
              <a:t>共建集群</a:t>
            </a:r>
            <a:r>
              <a:rPr lang="zh-CN" altLang="en-US" dirty="0"/>
              <a:t>的方式，不但可以</a:t>
            </a:r>
            <a:r>
              <a:rPr lang="zh-CN" altLang="en-US" b="1" dirty="0"/>
              <a:t>提高资源利用率</a:t>
            </a:r>
            <a:r>
              <a:rPr lang="zh-CN" altLang="en-US" dirty="0"/>
              <a:t>，还能在必要时刻使用</a:t>
            </a:r>
            <a:r>
              <a:rPr lang="zh-CN" altLang="en-US" b="1" dirty="0"/>
              <a:t>更多的集群资源</a:t>
            </a:r>
            <a:r>
              <a:rPr lang="zh-CN" altLang="en-US" dirty="0"/>
              <a:t>，同时，组织机构间共建集群也大大降低了运维</a:t>
            </a:r>
            <a:r>
              <a:rPr lang="zh-CN" altLang="en-US" dirty="0" smtClean="0"/>
              <a:t>成本。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5647" y="4288743"/>
            <a:ext cx="8506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容量调度策略</a:t>
            </a:r>
            <a:r>
              <a:rPr lang="zh-CN" altLang="en-US" b="1" dirty="0"/>
              <a:t>通过队列来划分资源</a:t>
            </a:r>
            <a:r>
              <a:rPr lang="zh-CN" altLang="en-US" dirty="0"/>
              <a:t>，队列间关系类似于一棵多叉树，队列间一层层继承，根队列称为</a:t>
            </a:r>
            <a:r>
              <a:rPr lang="en-US" altLang="zh-CN" dirty="0"/>
              <a:t>root</a:t>
            </a:r>
            <a:r>
              <a:rPr lang="zh-CN" altLang="en-US" dirty="0"/>
              <a:t>队列，</a:t>
            </a:r>
            <a:r>
              <a:rPr lang="en-US" altLang="zh-CN" dirty="0"/>
              <a:t>Yarn</a:t>
            </a:r>
            <a:r>
              <a:rPr lang="zh-CN" altLang="en-US" dirty="0"/>
              <a:t>初次启动时默认启动队列为</a:t>
            </a:r>
            <a:r>
              <a:rPr lang="en-US" altLang="zh-CN" dirty="0" err="1"/>
              <a:t>root.default</a:t>
            </a:r>
            <a:r>
              <a:rPr lang="zh-CN" altLang="en-US" dirty="0"/>
              <a:t>队列。</a:t>
            </a:r>
          </a:p>
        </p:txBody>
      </p:sp>
      <p:sp>
        <p:nvSpPr>
          <p:cNvPr id="10" name="矩形 9"/>
          <p:cNvSpPr/>
          <p:nvPr/>
        </p:nvSpPr>
        <p:spPr>
          <a:xfrm>
            <a:off x="298321" y="1644014"/>
            <a:ext cx="105728" cy="1085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8321" y="3218813"/>
            <a:ext cx="105728" cy="709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321" y="4417139"/>
            <a:ext cx="105728" cy="7093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73318" y="893125"/>
            <a:ext cx="2128967" cy="4426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容量调度算法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）特性</a:t>
            </a:r>
            <a:endParaRPr lang="zh-CN" altLang="en-US" sz="2400" b="1" dirty="0"/>
          </a:p>
        </p:txBody>
      </p:sp>
      <p:sp>
        <p:nvSpPr>
          <p:cNvPr id="13" name="矩形 12"/>
          <p:cNvSpPr/>
          <p:nvPr/>
        </p:nvSpPr>
        <p:spPr>
          <a:xfrm>
            <a:off x="199435" y="1416030"/>
            <a:ext cx="8845678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b="1" dirty="0"/>
              <a:t>多级</a:t>
            </a:r>
            <a:r>
              <a:rPr lang="zh-CN" altLang="en-US" b="1" dirty="0" smtClean="0"/>
              <a:t>队列</a:t>
            </a:r>
            <a:r>
              <a:rPr lang="en-US" altLang="zh-CN" b="1" dirty="0" smtClean="0"/>
              <a:t>: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容量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调度策略以队列来划分集群资源，不同机构可以在集群里新建不同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队列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zh-CN" altLang="en-US" b="1" dirty="0"/>
              <a:t>容量</a:t>
            </a:r>
            <a:r>
              <a:rPr lang="zh-CN" altLang="en-US" b="1" dirty="0" smtClean="0"/>
              <a:t>确定性</a:t>
            </a:r>
            <a:r>
              <a:rPr lang="en-US" altLang="zh-CN" b="1" dirty="0" smtClean="0"/>
              <a:t>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规定某队列占用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集群资源的上下限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，能够确保即使其他队列用到其最高峰时，也能预留充足资源留给此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队列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/>
              <a:t>安全性：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每个队列都有相应的访问控制列表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ACL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r>
              <a:rPr lang="zh-CN" altLang="en-US" b="1" dirty="0" smtClean="0"/>
              <a:t>弹性：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通过设置队列额外资源使用量，能够让此队列使用超出规定的资源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zh-CN" altLang="en-US" b="1" dirty="0"/>
          </a:p>
          <a:p>
            <a:pPr>
              <a:lnSpc>
                <a:spcPts val="2600"/>
              </a:lnSpc>
            </a:pPr>
            <a:r>
              <a:rPr lang="zh-CN" altLang="en-US" b="1" dirty="0" smtClean="0"/>
              <a:t>多用户：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通过设置不同队列拥有资源的比例，避免某用户或某进程独占集群资源，实现多用户多任务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调度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zh-CN" altLang="en-US" b="1" dirty="0"/>
          </a:p>
          <a:p>
            <a:pPr>
              <a:lnSpc>
                <a:spcPts val="2600"/>
              </a:lnSpc>
            </a:pPr>
            <a:r>
              <a:rPr lang="zh-CN" altLang="en-US" b="1" dirty="0"/>
              <a:t>易操作</a:t>
            </a:r>
            <a:r>
              <a:rPr lang="zh-CN" altLang="en-US" b="1" dirty="0" smtClean="0"/>
              <a:t>性</a:t>
            </a:r>
            <a:r>
              <a:rPr lang="en-US" altLang="zh-CN" b="1" dirty="0" smtClean="0"/>
              <a:t>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主要包括实时配置和实时更改队列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7" name="矩形 6"/>
          <p:cNvSpPr/>
          <p:nvPr/>
        </p:nvSpPr>
        <p:spPr>
          <a:xfrm>
            <a:off x="271959" y="931376"/>
            <a:ext cx="85278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实时配置：管理员能够以安全的方式，在不停止集群的情况下，实时更新队列配置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199435" y="1610550"/>
            <a:ext cx="88223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）实时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更改队列状态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：管理员在不停集群的情况下，将队列的运行态切换成停止态。此时如果队列里有作业还在运行，则次作业将继续运行，直至完成。处于停止态的队列及其子队列不能接受任何新作业。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）支持资源调度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支持资源密集型作业，作业在分配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所包含的资源量是一定的，但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允许此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在执行时占用更多的资源，目前只支持内存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）管理接口</a:t>
            </a:r>
            <a:endParaRPr lang="zh-CN" altLang="en-US" sz="2400" b="1" dirty="0"/>
          </a:p>
        </p:txBody>
      </p:sp>
      <p:sp>
        <p:nvSpPr>
          <p:cNvPr id="14" name="圆角矩形 13"/>
          <p:cNvSpPr/>
          <p:nvPr/>
        </p:nvSpPr>
        <p:spPr>
          <a:xfrm>
            <a:off x="291844" y="1262927"/>
            <a:ext cx="8488082" cy="7746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Web</a:t>
            </a:r>
            <a:r>
              <a:rPr lang="zh-CN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接口</a:t>
            </a:r>
            <a:r>
              <a:rPr lang="zh-CN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：用户通过 </a:t>
            </a:r>
            <a:r>
              <a:rPr lang="en-US" altLang="zh-CN" sz="2000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http://ResourceManagerURL/cluster/scheduler</a:t>
            </a:r>
            <a:r>
              <a:rPr lang="zh-CN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查看当前所有队列的配置情况。</a:t>
            </a:r>
            <a:endParaRPr lang="zh-CN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38830" y="4062664"/>
            <a:ext cx="8590322" cy="7809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Shell</a:t>
            </a: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命令</a:t>
            </a:r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接口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</a:rPr>
              <a:t>$HADOOP_YARN_HOME/bin/yarn </a:t>
            </a:r>
            <a:r>
              <a:rPr lang="en-US" altLang="zh-CN" dirty="0" err="1" smtClean="0">
                <a:solidFill>
                  <a:schemeClr val="tx1"/>
                </a:solidFill>
                <a:latin typeface="+mj-ea"/>
                <a:ea typeface="+mj-ea"/>
              </a:rPr>
              <a:t>rmadmin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</a:rPr>
              <a:t> –</a:t>
            </a:r>
            <a:r>
              <a:rPr lang="en-US" altLang="zh-CN" dirty="0" err="1" smtClean="0">
                <a:solidFill>
                  <a:schemeClr val="tx1"/>
                </a:solidFill>
                <a:latin typeface="+mj-ea"/>
                <a:ea typeface="+mj-ea"/>
              </a:rPr>
              <a:t>refreshQuques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，在不停集群的情况下，使队列配置立即生效</a:t>
            </a:r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8830" y="2037557"/>
            <a:ext cx="6886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yarn-site.xml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指定使用容量调度策略。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capacity-scheduler.xml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配置全局多级队列和队列的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mapred-site.xml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配置客户端提交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任务时使用的队列。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Hadoop-policy.xml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配置全局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98321" y="4936951"/>
            <a:ext cx="8671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注意：对于队列操作，只能增加新队列或者子队列，不能删除已有队列。在不停机群的情况下，可以改变队列的状态，来启用或者废弃一个队列。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8652" y="887004"/>
            <a:ext cx="2128967" cy="4426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公平调度策略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58997"/>
            <a:ext cx="89537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+mn-ea"/>
              </a:rPr>
              <a:t>FairScheduler</a:t>
            </a:r>
            <a:r>
              <a:rPr lang="zh-CN" altLang="en-US" sz="2000" dirty="0">
                <a:latin typeface="+mn-ea"/>
              </a:rPr>
              <a:t>是一种允许多个</a:t>
            </a:r>
            <a:r>
              <a:rPr lang="en-US" altLang="zh-CN" sz="2000" dirty="0">
                <a:latin typeface="+mn-ea"/>
              </a:rPr>
              <a:t>Yarn</a:t>
            </a:r>
            <a:r>
              <a:rPr lang="zh-CN" altLang="en-US" sz="2000" dirty="0">
                <a:latin typeface="+mn-ea"/>
              </a:rPr>
              <a:t>任务公平使用集群资源的可插拔式调度</a:t>
            </a:r>
            <a:r>
              <a:rPr lang="zh-CN" altLang="en-US" sz="2000" dirty="0" smtClean="0">
                <a:latin typeface="+mn-ea"/>
              </a:rPr>
              <a:t>策略。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当</a:t>
            </a:r>
            <a:r>
              <a:rPr lang="zh-CN" altLang="en-US" sz="2000" dirty="0">
                <a:latin typeface="+mn-ea"/>
              </a:rPr>
              <a:t>集群资源满足所有提交的任务时，</a:t>
            </a:r>
            <a:r>
              <a:rPr lang="en-US" altLang="zh-CN" sz="2000" dirty="0" err="1">
                <a:latin typeface="+mn-ea"/>
              </a:rPr>
              <a:t>FairScheduler</a:t>
            </a:r>
            <a:r>
              <a:rPr lang="zh-CN" altLang="en-US" sz="2000" dirty="0">
                <a:latin typeface="+mn-ea"/>
              </a:rPr>
              <a:t>会将资源分配给集群中所有的任务。而当集群资源受限时</a:t>
            </a:r>
            <a:r>
              <a:rPr lang="en-US" altLang="zh-CN" sz="2000" dirty="0">
                <a:latin typeface="+mn-ea"/>
              </a:rPr>
              <a:t>, </a:t>
            </a:r>
            <a:r>
              <a:rPr lang="en-US" altLang="zh-CN" sz="2000" dirty="0" err="1">
                <a:latin typeface="+mn-ea"/>
              </a:rPr>
              <a:t>FairScheduler</a:t>
            </a:r>
            <a:r>
              <a:rPr lang="zh-CN" altLang="en-US" sz="2000" dirty="0">
                <a:latin typeface="+mn-ea"/>
              </a:rPr>
              <a:t>则会将正在执行任务释放的部分资源分配给等待队列里的任务。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从宏观上看，集群资源公平地为每一个任务所拥有，它不仅可以让短作业在合理的时间内完成，也避免了长作业长期得不到执行的尴尬局面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10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385307" y="80880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）特性</a:t>
            </a:r>
            <a:endParaRPr lang="zh-CN" altLang="en-US" sz="2400" b="1" dirty="0"/>
          </a:p>
        </p:txBody>
      </p:sp>
      <p:sp>
        <p:nvSpPr>
          <p:cNvPr id="13" name="矩形 12"/>
          <p:cNvSpPr/>
          <p:nvPr/>
        </p:nvSpPr>
        <p:spPr>
          <a:xfrm>
            <a:off x="385307" y="1478372"/>
            <a:ext cx="87183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默认</a:t>
            </a:r>
            <a:r>
              <a:rPr lang="zh-CN" altLang="en-US" sz="2000" b="1" dirty="0" smtClean="0">
                <a:latin typeface="+mn-ea"/>
              </a:rPr>
              <a:t>队列：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公平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调度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策略通过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队列来组织和管理任务，并且也支持多级队列，其队列之间为多叉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树结构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队列间权重</a:t>
            </a:r>
            <a:r>
              <a:rPr lang="zh-CN" altLang="en-US" sz="2000" b="1" dirty="0" smtClean="0">
                <a:latin typeface="+mn-ea"/>
              </a:rPr>
              <a:t>配置：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设置某队列资源权重，权重越大，获得资源的比例越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队列</a:t>
            </a:r>
            <a:r>
              <a:rPr lang="zh-CN" altLang="en-US" sz="2000" b="1" dirty="0" smtClean="0">
                <a:latin typeface="+mn-ea"/>
              </a:rPr>
              <a:t>内多</a:t>
            </a:r>
            <a:r>
              <a:rPr lang="zh-CN" altLang="en-US" sz="2000" b="1" dirty="0">
                <a:latin typeface="+mn-ea"/>
              </a:rPr>
              <a:t>调度</a:t>
            </a:r>
            <a:r>
              <a:rPr lang="zh-CN" altLang="en-US" sz="2000" b="1" dirty="0" smtClean="0">
                <a:latin typeface="+mn-ea"/>
              </a:rPr>
              <a:t>策略：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队列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内部的调度策略是可配置的，默认为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FairSharePolicy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策略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队列</a:t>
            </a:r>
            <a:r>
              <a:rPr lang="zh-CN" altLang="en-US" sz="2000" b="1" dirty="0" smtClean="0">
                <a:latin typeface="+mn-ea"/>
              </a:rPr>
              <a:t>下限：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为每个队列设置资源下限值，当有任务时，可以保证任务尽快执行，没有任务时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，资源将被其他用户共享，大大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提高集群资源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利用率。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支持</a:t>
            </a:r>
            <a:r>
              <a:rPr lang="zh-CN" altLang="en-US" sz="2000" b="1" dirty="0" smtClean="0">
                <a:latin typeface="+mn-ea"/>
              </a:rPr>
              <a:t>多用户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多级队列可以将不同的用户分配到不同的队列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里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访问控制列表</a:t>
            </a:r>
            <a:r>
              <a:rPr lang="en-US" altLang="zh-CN" sz="2000" b="1" dirty="0" smtClean="0">
                <a:latin typeface="+mn-ea"/>
              </a:rPr>
              <a:t>ACL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可以设置队列的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文件，严格控制用户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访问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33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）管理接口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909859" y="284010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14" name="矩形 13"/>
          <p:cNvSpPr/>
          <p:nvPr/>
        </p:nvSpPr>
        <p:spPr>
          <a:xfrm>
            <a:off x="646819" y="2178148"/>
            <a:ext cx="83221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yarn-site.xml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属性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yarn.resourcemanager.scheduler.classYarn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启动公平调度策略，设置属性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yarn.scheduler.fair.allocation.file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来指定多级队列文件位置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fair-scheduler.xml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配置多级队列的文件，此文件名与位置是通过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配置文件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yarn-site.xml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yarn.scheduler.fair.allocation.file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属性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指定。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1974" y="1344055"/>
            <a:ext cx="8206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</a:rPr>
              <a:t>用户通过 </a:t>
            </a:r>
            <a:r>
              <a:rPr lang="en-US" altLang="zh-CN" dirty="0">
                <a:latin typeface="+mj-ea"/>
                <a:hlinkClick r:id="rId2"/>
              </a:rPr>
              <a:t>http://ResourceManagerURL/cluster/scheduler</a:t>
            </a:r>
            <a:r>
              <a:rPr lang="zh-CN" altLang="en-US" dirty="0">
                <a:latin typeface="+mj-ea"/>
              </a:rPr>
              <a:t>查看当前所有队列的配置情况。</a:t>
            </a:r>
          </a:p>
        </p:txBody>
      </p:sp>
      <p:sp>
        <p:nvSpPr>
          <p:cNvPr id="16" name="矩形 15"/>
          <p:cNvSpPr/>
          <p:nvPr/>
        </p:nvSpPr>
        <p:spPr>
          <a:xfrm>
            <a:off x="646819" y="5379262"/>
            <a:ext cx="8322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FairScheduler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支持动态更新，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10-15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秒会获取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fair-scheduler.xml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的更改。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09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17" name="TextBox 3_1_1"/>
          <p:cNvSpPr txBox="1"/>
          <p:nvPr/>
        </p:nvSpPr>
        <p:spPr>
          <a:xfrm>
            <a:off x="404049" y="808059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0AD47"/>
                </a:solidFill>
              </a:rPr>
              <a:t>4</a:t>
            </a:r>
            <a:r>
              <a:rPr lang="zh-CN" altLang="en-US" sz="2400" b="1" dirty="0" smtClean="0">
                <a:solidFill>
                  <a:srgbClr val="70AD47"/>
                </a:solidFill>
              </a:rPr>
              <a:t>、</a:t>
            </a:r>
            <a:r>
              <a:rPr lang="en-US" altLang="zh-CN" sz="2400" b="1" dirty="0" smtClean="0">
                <a:solidFill>
                  <a:srgbClr val="70AD47"/>
                </a:solidFill>
              </a:rPr>
              <a:t>Hadoop </a:t>
            </a:r>
            <a:r>
              <a:rPr lang="en-US" altLang="zh-CN" sz="2400" b="1" dirty="0">
                <a:solidFill>
                  <a:srgbClr val="70AD47"/>
                </a:solidFill>
              </a:rPr>
              <a:t>2.0</a:t>
            </a:r>
            <a:r>
              <a:rPr lang="zh-CN" altLang="en-US" sz="2400" b="1" dirty="0">
                <a:solidFill>
                  <a:srgbClr val="70AD47"/>
                </a:solidFill>
              </a:rPr>
              <a:t>安全机制简介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425648" y="1326854"/>
            <a:ext cx="84772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早期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版本假定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运行在安全的环境中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，它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基本上没有安全措施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。在</a:t>
            </a:r>
            <a:r>
              <a:rPr lang="zh-CN" altLang="en-US" dirty="0"/>
              <a:t>集群</a:t>
            </a:r>
            <a:r>
              <a:rPr lang="zh-CN" altLang="en-US" dirty="0" smtClean="0"/>
              <a:t>内部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任何用户提交的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任务都可以任意访问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数据。</a:t>
            </a:r>
            <a:r>
              <a:rPr lang="zh-CN" altLang="en-US" dirty="0"/>
              <a:t>集群</a:t>
            </a:r>
            <a:r>
              <a:rPr lang="zh-CN" altLang="en-US" dirty="0" smtClean="0"/>
              <a:t>外部，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我们甚至可以启动一个非法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，从而冒充集群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骗取集群数据。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应用越来越广泛，它的安全机制也在不断完善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3340" y="3093363"/>
            <a:ext cx="8588424" cy="2850618"/>
            <a:chOff x="403340" y="3093363"/>
            <a:chExt cx="8588424" cy="2850618"/>
          </a:xfrm>
        </p:grpSpPr>
        <p:sp>
          <p:nvSpPr>
            <p:cNvPr id="16" name="TextBox 3_1_1"/>
            <p:cNvSpPr txBox="1"/>
            <p:nvPr/>
          </p:nvSpPr>
          <p:spPr>
            <a:xfrm>
              <a:off x="403340" y="3093363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+mj-ea"/>
                  <a:ea typeface="+mj-ea"/>
                </a:rPr>
                <a:t>Hadoop</a:t>
              </a:r>
              <a:r>
                <a:rPr lang="zh-CN" altLang="en-US" sz="2000" b="1" dirty="0">
                  <a:latin typeface="+mj-ea"/>
                  <a:ea typeface="+mj-ea"/>
                </a:rPr>
                <a:t>安全机制背景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43347" y="4911912"/>
              <a:ext cx="776287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1552972" y="4849670"/>
              <a:ext cx="124484" cy="124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175522" y="4849670"/>
              <a:ext cx="124484" cy="124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478530" y="4849670"/>
              <a:ext cx="124484" cy="124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053330" y="4849670"/>
              <a:ext cx="124484" cy="1244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09088" y="4951077"/>
              <a:ext cx="16097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0.16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441619" y="4517374"/>
              <a:ext cx="16097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0.20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748604" y="4951077"/>
              <a:ext cx="16097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0.21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10704" y="4517374"/>
              <a:ext cx="16097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0.22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左箭头 27"/>
            <p:cNvSpPr/>
            <p:nvPr/>
          </p:nvSpPr>
          <p:spPr>
            <a:xfrm>
              <a:off x="499038" y="4543642"/>
              <a:ext cx="611539" cy="297259"/>
            </a:xfrm>
            <a:prstGeom prst="lef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标注 28"/>
            <p:cNvSpPr/>
            <p:nvPr/>
          </p:nvSpPr>
          <p:spPr>
            <a:xfrm>
              <a:off x="463749" y="3613757"/>
              <a:ext cx="1548800" cy="450051"/>
            </a:xfrm>
            <a:prstGeom prst="wedgeRectCallout">
              <a:avLst>
                <a:gd name="adj1" fmla="val -27076"/>
                <a:gd name="adj2" fmla="val 18868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+mn-ea"/>
                </a:rPr>
                <a:t>无</a:t>
              </a:r>
              <a:r>
                <a:rPr lang="zh-CN" altLang="en-US" dirty="0" smtClean="0">
                  <a:latin typeface="+mn-ea"/>
                </a:rPr>
                <a:t>安全</a:t>
              </a:r>
              <a:r>
                <a:rPr lang="zh-CN" altLang="en-US" dirty="0">
                  <a:latin typeface="+mn-ea"/>
                </a:rPr>
                <a:t>机制</a:t>
              </a:r>
            </a:p>
          </p:txBody>
        </p:sp>
        <p:sp>
          <p:nvSpPr>
            <p:cNvPr id="30" name="矩形标注 29"/>
            <p:cNvSpPr/>
            <p:nvPr/>
          </p:nvSpPr>
          <p:spPr>
            <a:xfrm>
              <a:off x="2063347" y="3621324"/>
              <a:ext cx="2198165" cy="461356"/>
            </a:xfrm>
            <a:prstGeom prst="wedgeRectCallout">
              <a:avLst>
                <a:gd name="adj1" fmla="val -68918"/>
                <a:gd name="adj2" fmla="val 229038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+mn-ea"/>
                </a:rPr>
                <a:t>模仿</a:t>
              </a:r>
              <a:r>
                <a:rPr lang="en-US" altLang="zh-CN" dirty="0" smtClean="0">
                  <a:latin typeface="+mn-ea"/>
                </a:rPr>
                <a:t>Linux</a:t>
              </a:r>
              <a:r>
                <a:rPr lang="zh-CN" altLang="en-US" dirty="0" smtClean="0">
                  <a:latin typeface="+mn-ea"/>
                </a:rPr>
                <a:t>文件</a:t>
              </a:r>
              <a:r>
                <a:rPr lang="zh-CN" altLang="en-US" dirty="0">
                  <a:latin typeface="+mn-ea"/>
                </a:rPr>
                <a:t>权限</a:t>
              </a:r>
            </a:p>
          </p:txBody>
        </p:sp>
        <p:sp>
          <p:nvSpPr>
            <p:cNvPr id="31" name="矩形标注 30"/>
            <p:cNvSpPr/>
            <p:nvPr/>
          </p:nvSpPr>
          <p:spPr>
            <a:xfrm>
              <a:off x="1333504" y="5623286"/>
              <a:ext cx="3162300" cy="316756"/>
            </a:xfrm>
            <a:prstGeom prst="wedgeRectCallout">
              <a:avLst>
                <a:gd name="adj1" fmla="val 41898"/>
                <a:gd name="adj2" fmla="val -2715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latin typeface="+mn-ea"/>
                </a:rPr>
                <a:t>开始引入第三</a:t>
              </a:r>
              <a:r>
                <a:rPr lang="zh-CN" altLang="en-US" dirty="0" smtClean="0">
                  <a:latin typeface="+mn-ea"/>
                </a:rPr>
                <a:t>认证</a:t>
              </a:r>
              <a:r>
                <a:rPr lang="en-US" altLang="zh-CN" dirty="0" smtClean="0">
                  <a:latin typeface="+mn-ea"/>
                </a:rPr>
                <a:t>Kerberos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32" name="矩形标注 31"/>
            <p:cNvSpPr/>
            <p:nvPr/>
          </p:nvSpPr>
          <p:spPr>
            <a:xfrm>
              <a:off x="4327324" y="3621324"/>
              <a:ext cx="3079087" cy="484660"/>
            </a:xfrm>
            <a:prstGeom prst="wedgeRectCallout">
              <a:avLst>
                <a:gd name="adj1" fmla="val -10296"/>
                <a:gd name="adj2" fmla="val 20742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继续引入第三认证</a:t>
              </a:r>
              <a:r>
                <a:rPr lang="en-US" altLang="zh-CN" dirty="0"/>
                <a:t>Kerberos</a:t>
              </a:r>
              <a:endParaRPr lang="zh-CN" altLang="en-US" dirty="0"/>
            </a:p>
          </p:txBody>
        </p:sp>
        <p:sp>
          <p:nvSpPr>
            <p:cNvPr id="33" name="矩形标注 32"/>
            <p:cNvSpPr/>
            <p:nvPr/>
          </p:nvSpPr>
          <p:spPr>
            <a:xfrm>
              <a:off x="6310704" y="5576053"/>
              <a:ext cx="2681060" cy="367928"/>
            </a:xfrm>
            <a:prstGeom prst="wedgeRectCallout">
              <a:avLst>
                <a:gd name="adj1" fmla="val -19087"/>
                <a:gd name="adj2" fmla="val -21085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Kerberos</a:t>
              </a:r>
              <a:r>
                <a:rPr lang="zh-CN" altLang="en-US" dirty="0" smtClean="0"/>
                <a:t>认证开始</a:t>
              </a:r>
              <a:r>
                <a:rPr lang="zh-CN" altLang="en-US" dirty="0"/>
                <a:t>稳定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2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prstClr val="white"/>
                </a:solidFill>
              </a:rPr>
              <a:t>5.4 Hadoop 2.0</a:t>
            </a:r>
            <a:r>
              <a:rPr lang="zh-CN" altLang="en-US" sz="2400" b="1" spc="225">
                <a:solidFill>
                  <a:prstClr val="white"/>
                </a:solidFill>
              </a:rPr>
              <a:t>体系架构</a:t>
            </a:r>
          </a:p>
        </p:txBody>
      </p:sp>
      <p:sp>
        <p:nvSpPr>
          <p:cNvPr id="23" name="矩形 22"/>
          <p:cNvSpPr/>
          <p:nvPr/>
        </p:nvSpPr>
        <p:spPr>
          <a:xfrm>
            <a:off x="199435" y="855251"/>
            <a:ext cx="8677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Hadoop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可能面临的安全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问题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数据未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加密：任务提交、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HDFS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存储数据、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任务的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Shuffle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NameNode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界面。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用户和服务弱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验证：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Hadoop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服务内部的安全性；用户提交任务的合法性。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435" y="3138145"/>
            <a:ext cx="8258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Hadoop</a:t>
            </a:r>
            <a:r>
              <a:rPr lang="zh-CN" altLang="en-US" b="1" dirty="0">
                <a:latin typeface="+mj-ea"/>
                <a:ea typeface="+mj-ea"/>
              </a:rPr>
              <a:t>安全机制架构</a:t>
            </a:r>
            <a:r>
              <a:rPr lang="zh-CN" altLang="en-US" b="1" dirty="0" smtClean="0">
                <a:latin typeface="+mj-ea"/>
                <a:ea typeface="+mj-ea"/>
              </a:rPr>
              <a:t>思想：</a:t>
            </a:r>
            <a:r>
              <a:rPr lang="zh-CN" altLang="en-US" dirty="0" smtClean="0"/>
              <a:t>使用</a:t>
            </a:r>
            <a:r>
              <a:rPr lang="en-US" altLang="zh-CN" dirty="0"/>
              <a:t>Kerberos</a:t>
            </a:r>
            <a:r>
              <a:rPr lang="zh-CN" altLang="en-US" dirty="0"/>
              <a:t>来实现</a:t>
            </a:r>
            <a:r>
              <a:rPr lang="en-US" altLang="zh-CN" dirty="0"/>
              <a:t>Hadoop</a:t>
            </a:r>
            <a:r>
              <a:rPr lang="zh-CN" altLang="en-US" dirty="0"/>
              <a:t>用户</a:t>
            </a:r>
            <a:r>
              <a:rPr lang="zh-CN" altLang="en-US" dirty="0" smtClean="0"/>
              <a:t>认证。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Kerberos     </a:t>
            </a:r>
            <a:r>
              <a:rPr lang="en-US" altLang="zh-CN" dirty="0" smtClean="0"/>
              <a:t> </a:t>
            </a:r>
            <a:r>
              <a:rPr lang="zh-CN" altLang="en-US" dirty="0"/>
              <a:t>鉴定登录用户（服务）是否是其声称的用户（服务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Hadoop</a:t>
            </a:r>
            <a:r>
              <a:rPr lang="zh-CN" altLang="en-US" b="1" dirty="0" smtClean="0"/>
              <a:t> </a:t>
            </a:r>
            <a:r>
              <a:rPr lang="zh-CN" altLang="en-US" dirty="0" smtClean="0"/>
              <a:t>      </a:t>
            </a:r>
            <a:r>
              <a:rPr lang="zh-CN" altLang="en-US" dirty="0"/>
              <a:t>决定这个用户到底拥有多少</a:t>
            </a:r>
            <a:r>
              <a:rPr lang="zh-CN" altLang="en-US" dirty="0" smtClean="0"/>
              <a:t>权限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176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Rectangle 2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sp>
        <p:nvSpPr>
          <p:cNvPr id="47" name="内容占位符 1"/>
          <p:cNvSpPr txBox="1">
            <a:spLocks/>
          </p:cNvSpPr>
          <p:nvPr/>
        </p:nvSpPr>
        <p:spPr>
          <a:xfrm>
            <a:off x="0" y="3833918"/>
            <a:ext cx="4473572" cy="2266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+mn-ea"/>
              </a:rPr>
              <a:t>Apache Hadoop</a:t>
            </a:r>
          </a:p>
          <a:p>
            <a:r>
              <a:rPr lang="en-US" altLang="zh-CN" sz="2000" dirty="0" smtClean="0">
                <a:latin typeface="+mn-ea"/>
              </a:rPr>
              <a:t>Hortonworks</a:t>
            </a:r>
          </a:p>
          <a:p>
            <a:r>
              <a:rPr lang="en-US" altLang="zh-CN" sz="2000" dirty="0" smtClean="0">
                <a:latin typeface="+mn-ea"/>
              </a:rPr>
              <a:t>Cloudera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CDH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en-US" altLang="zh-CN" sz="2000" dirty="0" smtClean="0">
                <a:latin typeface="+mn-ea"/>
              </a:rPr>
              <a:t>Cloudera Distribution Hadoop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err="1" smtClean="0">
                <a:latin typeface="+mn-ea"/>
              </a:rPr>
              <a:t>MapR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……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50" name="TextBox 3"/>
          <p:cNvSpPr txBox="1">
            <a:spLocks noChangeArrowheads="1"/>
          </p:cNvSpPr>
          <p:nvPr/>
        </p:nvSpPr>
        <p:spPr bwMode="auto">
          <a:xfrm>
            <a:off x="5122988" y="3833918"/>
            <a:ext cx="381867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+mn-ea"/>
                <a:ea typeface="+mn-ea"/>
              </a:rPr>
              <a:t>选择 </a:t>
            </a:r>
            <a:r>
              <a:rPr lang="en-US" altLang="zh-CN" sz="2000" dirty="0">
                <a:latin typeface="+mn-ea"/>
                <a:ea typeface="+mn-ea"/>
              </a:rPr>
              <a:t>Hadoop</a:t>
            </a:r>
            <a:r>
              <a:rPr lang="zh-CN" altLang="en-US" sz="2000" dirty="0">
                <a:latin typeface="+mn-ea"/>
                <a:ea typeface="+mn-ea"/>
              </a:rPr>
              <a:t>版本的考虑因素：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+mn-ea"/>
                <a:ea typeface="+mn-ea"/>
              </a:rPr>
              <a:t>是否开源（即是否免费）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+mn-ea"/>
                <a:ea typeface="+mn-ea"/>
              </a:rPr>
              <a:t>是否有稳定版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+mn-ea"/>
                <a:ea typeface="+mn-ea"/>
              </a:rPr>
              <a:t>是否经实践检验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2000" dirty="0">
                <a:latin typeface="+mn-ea"/>
                <a:ea typeface="+mn-ea"/>
              </a:rPr>
              <a:t>是否有强大的社区支持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-26262" y="842537"/>
            <a:ext cx="9081362" cy="28623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Apache Hadoop</a:t>
            </a:r>
            <a:r>
              <a:rPr lang="zh-CN" altLang="en-US" sz="2000" dirty="0">
                <a:latin typeface="+mn-ea"/>
              </a:rPr>
              <a:t>版本分为两代，我们将第一代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en-US" sz="2000" dirty="0">
                <a:latin typeface="+mn-ea"/>
              </a:rPr>
              <a:t>称为</a:t>
            </a:r>
            <a:r>
              <a:rPr lang="en-US" altLang="zh-CN" sz="2000" dirty="0">
                <a:latin typeface="+mn-ea"/>
              </a:rPr>
              <a:t>Hadoop 1.0</a:t>
            </a:r>
            <a:r>
              <a:rPr lang="zh-CN" altLang="en-US" sz="2000" dirty="0">
                <a:latin typeface="+mn-ea"/>
              </a:rPr>
              <a:t>，第二代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en-US" sz="2000" dirty="0">
                <a:latin typeface="+mn-ea"/>
              </a:rPr>
              <a:t>称为</a:t>
            </a:r>
            <a:r>
              <a:rPr lang="en-US" altLang="zh-CN" sz="2000" dirty="0">
                <a:latin typeface="+mn-ea"/>
              </a:rPr>
              <a:t>Hadoop 2.0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第一代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en-US" sz="2000" dirty="0">
                <a:latin typeface="+mn-ea"/>
              </a:rPr>
              <a:t>包含三个大版本，分别是</a:t>
            </a:r>
            <a:r>
              <a:rPr lang="en-US" altLang="zh-CN" sz="2000" b="1" dirty="0">
                <a:latin typeface="+mn-ea"/>
              </a:rPr>
              <a:t>0.20.x</a:t>
            </a:r>
            <a:r>
              <a:rPr lang="zh-CN" altLang="en-US" sz="2000" b="1" dirty="0">
                <a:latin typeface="+mn-ea"/>
              </a:rPr>
              <a:t>，</a:t>
            </a:r>
            <a:r>
              <a:rPr lang="en-US" altLang="zh-CN" sz="2000" b="1" dirty="0">
                <a:latin typeface="+mn-ea"/>
              </a:rPr>
              <a:t>0.21.x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>
                <a:latin typeface="+mn-ea"/>
              </a:rPr>
              <a:t>0.22.x</a:t>
            </a:r>
            <a:r>
              <a:rPr lang="zh-CN" altLang="en-US" sz="2000" dirty="0">
                <a:latin typeface="+mn-ea"/>
              </a:rPr>
              <a:t>，其中，</a:t>
            </a:r>
            <a:r>
              <a:rPr lang="en-US" altLang="zh-CN" sz="2000" dirty="0">
                <a:latin typeface="+mn-ea"/>
              </a:rPr>
              <a:t>0.20.x</a:t>
            </a:r>
            <a:r>
              <a:rPr lang="zh-CN" altLang="en-US" sz="2000" dirty="0">
                <a:latin typeface="+mn-ea"/>
              </a:rPr>
              <a:t>最后演化成</a:t>
            </a:r>
            <a:r>
              <a:rPr lang="en-US" altLang="zh-CN" sz="2000" dirty="0">
                <a:latin typeface="+mn-ea"/>
              </a:rPr>
              <a:t>1.0.x</a:t>
            </a:r>
            <a:r>
              <a:rPr lang="zh-CN" altLang="en-US" sz="2000" dirty="0">
                <a:latin typeface="+mn-ea"/>
              </a:rPr>
              <a:t>，变成了稳定版，而</a:t>
            </a:r>
            <a:r>
              <a:rPr lang="en-US" altLang="zh-CN" sz="2000" dirty="0">
                <a:latin typeface="+mn-ea"/>
              </a:rPr>
              <a:t>0.21.x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0.22.x</a:t>
            </a:r>
            <a:r>
              <a:rPr lang="zh-CN" altLang="en-US" sz="2000" dirty="0">
                <a:latin typeface="+mn-ea"/>
              </a:rPr>
              <a:t>则增加了</a:t>
            </a:r>
            <a:r>
              <a:rPr lang="en-US" altLang="zh-CN" sz="2000" dirty="0" err="1">
                <a:latin typeface="+mn-ea"/>
              </a:rPr>
              <a:t>NameNode</a:t>
            </a:r>
            <a:r>
              <a:rPr lang="en-US" altLang="zh-CN" sz="2000" dirty="0">
                <a:latin typeface="+mn-ea"/>
              </a:rPr>
              <a:t> HA</a:t>
            </a:r>
            <a:r>
              <a:rPr lang="zh-CN" altLang="en-US" sz="2000" dirty="0">
                <a:latin typeface="+mn-ea"/>
              </a:rPr>
              <a:t>等新的重大特性</a:t>
            </a:r>
            <a:endParaRPr lang="en-US" altLang="zh-CN" sz="2000" dirty="0">
              <a:latin typeface="+mn-ea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第二代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en-US" sz="2000" dirty="0">
                <a:latin typeface="+mn-ea"/>
              </a:rPr>
              <a:t>包含两个版本，分别是</a:t>
            </a:r>
            <a:r>
              <a:rPr lang="en-US" altLang="zh-CN" sz="2000" b="1" dirty="0">
                <a:latin typeface="+mn-ea"/>
              </a:rPr>
              <a:t>0.23.x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>
                <a:latin typeface="+mn-ea"/>
              </a:rPr>
              <a:t>2.x</a:t>
            </a:r>
            <a:r>
              <a:rPr lang="zh-CN" altLang="en-US" sz="2000" dirty="0">
                <a:latin typeface="+mn-ea"/>
              </a:rPr>
              <a:t>，它们完全不同于</a:t>
            </a:r>
            <a:r>
              <a:rPr lang="en-US" altLang="zh-CN" sz="2000" dirty="0">
                <a:latin typeface="+mn-ea"/>
              </a:rPr>
              <a:t>Hadoop 1.0</a:t>
            </a:r>
            <a:r>
              <a:rPr lang="zh-CN" altLang="en-US" sz="2000" dirty="0">
                <a:latin typeface="+mn-ea"/>
              </a:rPr>
              <a:t>，是一套全新的架构，均包含</a:t>
            </a:r>
            <a:r>
              <a:rPr lang="en-US" altLang="zh-CN" sz="2000" dirty="0">
                <a:latin typeface="+mn-ea"/>
              </a:rPr>
              <a:t>HDFS Federation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YARN</a:t>
            </a:r>
            <a:r>
              <a:rPr lang="zh-CN" altLang="en-US" sz="2000" dirty="0">
                <a:latin typeface="+mn-ea"/>
              </a:rPr>
              <a:t>两个系统，相比于</a:t>
            </a:r>
            <a:r>
              <a:rPr lang="en-US" altLang="zh-CN" sz="2000" dirty="0">
                <a:latin typeface="+mn-ea"/>
              </a:rPr>
              <a:t>0.23.x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2.x</a:t>
            </a:r>
            <a:r>
              <a:rPr lang="zh-CN" altLang="en-US" sz="2000" dirty="0">
                <a:latin typeface="+mn-ea"/>
              </a:rPr>
              <a:t>增加了</a:t>
            </a:r>
            <a:r>
              <a:rPr lang="en-US" altLang="zh-CN" sz="2000" dirty="0" err="1">
                <a:latin typeface="+mn-ea"/>
              </a:rPr>
              <a:t>NameNode</a:t>
            </a:r>
            <a:r>
              <a:rPr lang="en-US" altLang="zh-CN" sz="2000" dirty="0">
                <a:latin typeface="+mn-ea"/>
              </a:rPr>
              <a:t> HA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Wire-compatibility</a:t>
            </a:r>
            <a:r>
              <a:rPr lang="zh-CN" altLang="en-US" sz="2000" dirty="0">
                <a:latin typeface="+mn-ea"/>
              </a:rPr>
              <a:t>两个重大特性</a:t>
            </a:r>
          </a:p>
        </p:txBody>
      </p:sp>
    </p:spTree>
    <p:extLst>
      <p:ext uri="{BB962C8B-B14F-4D97-AF65-F5344CB8AC3E}">
        <p14:creationId xmlns:p14="http://schemas.microsoft.com/office/powerpoint/2010/main" val="13543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55259" y="2573630"/>
            <a:ext cx="5647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>
                <a:solidFill>
                  <a:srgbClr val="96C527"/>
                </a:solidFill>
              </a:rPr>
              <a:t>5.5 Hadoop 2.0</a:t>
            </a:r>
            <a:r>
              <a:rPr lang="zh-CN" altLang="en-US" sz="3300" b="1" spc="225">
                <a:solidFill>
                  <a:srgbClr val="96C527"/>
                </a:solidFill>
              </a:rPr>
              <a:t>访问接口</a:t>
            </a:r>
          </a:p>
        </p:txBody>
      </p:sp>
      <p:sp>
        <p:nvSpPr>
          <p:cNvPr id="4" name="矩形 3"/>
          <p:cNvSpPr/>
          <p:nvPr/>
        </p:nvSpPr>
        <p:spPr>
          <a:xfrm>
            <a:off x="2636259" y="3381805"/>
            <a:ext cx="29402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prstClr val="white"/>
                </a:solidFill>
              </a:rPr>
              <a:t>5.5.1  </a:t>
            </a:r>
            <a:r>
              <a:rPr lang="zh-CN" altLang="en-US" sz="2100" kern="500" spc="225">
                <a:solidFill>
                  <a:prstClr val="white"/>
                </a:solidFill>
              </a:rPr>
              <a:t>访问接口综述</a:t>
            </a:r>
            <a:endParaRPr lang="zh-CN" altLang="en-US" sz="2100" kern="500" spc="225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6259" y="3873472"/>
            <a:ext cx="26420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</a:rPr>
              <a:t>5.5.2  </a:t>
            </a:r>
            <a:r>
              <a:rPr lang="zh-CN" altLang="en-US" sz="2100" kern="500" spc="225" dirty="0">
                <a:solidFill>
                  <a:schemeClr val="bg1"/>
                </a:solidFill>
              </a:rPr>
              <a:t>浏览器接口</a:t>
            </a:r>
          </a:p>
        </p:txBody>
      </p:sp>
      <p:sp>
        <p:nvSpPr>
          <p:cNvPr id="8" name="矩形 7"/>
          <p:cNvSpPr/>
          <p:nvPr/>
        </p:nvSpPr>
        <p:spPr>
          <a:xfrm>
            <a:off x="2636259" y="4365139"/>
            <a:ext cx="26420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schemeClr val="bg1"/>
                </a:solidFill>
              </a:rPr>
              <a:t>5.5.3  </a:t>
            </a:r>
            <a:r>
              <a:rPr lang="zh-CN" altLang="en-US" sz="2100" kern="500" spc="225">
                <a:solidFill>
                  <a:schemeClr val="bg1"/>
                </a:solidFill>
              </a:rPr>
              <a:t>命令行接口</a:t>
            </a:r>
            <a:endParaRPr lang="zh-CN" altLang="en-US" sz="2100" kern="500" spc="2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访问接口</a:t>
            </a:r>
          </a:p>
        </p:txBody>
      </p:sp>
      <p:sp>
        <p:nvSpPr>
          <p:cNvPr id="9" name="TextBox 3_1_1"/>
          <p:cNvSpPr txBox="1"/>
          <p:nvPr/>
        </p:nvSpPr>
        <p:spPr>
          <a:xfrm>
            <a:off x="199435" y="1713515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（</a:t>
            </a:r>
            <a:r>
              <a:rPr lang="en-US" altLang="zh-CN" sz="2000" dirty="0" smtClean="0">
                <a:latin typeface="+mj-ea"/>
                <a:ea typeface="+mj-ea"/>
              </a:rPr>
              <a:t>1</a:t>
            </a:r>
            <a:r>
              <a:rPr lang="zh-CN" altLang="en-US" sz="2000" dirty="0" smtClean="0">
                <a:latin typeface="+mj-ea"/>
                <a:ea typeface="+mj-ea"/>
              </a:rPr>
              <a:t>）浏览器</a:t>
            </a:r>
            <a:r>
              <a:rPr lang="zh-CN" altLang="en-US" sz="2000" dirty="0">
                <a:latin typeface="+mj-ea"/>
                <a:ea typeface="+mj-ea"/>
              </a:rPr>
              <a:t>接口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441853"/>
              </p:ext>
            </p:extLst>
          </p:nvPr>
        </p:nvGraphicFramePr>
        <p:xfrm>
          <a:off x="298321" y="2080200"/>
          <a:ext cx="8490008" cy="2983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5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配置文件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http://NameNodeHostName:50070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hdfs-site.xml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{dfs.namenode.http-address}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http://ResourceManagerHostName:8088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yarn-site.xml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yarn.resourcemanager.webapp.address}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http://JobHistoryHostName:19888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mapred-site.xml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mapreduce.jobhistory.webapp.address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98320" y="5158430"/>
            <a:ext cx="8490009" cy="8744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 2.0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不可缺少的模块，这里的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JobHistory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是一个任务独立模块，用来查看历史任务，和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并行处理算法无关。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320" y="966322"/>
            <a:ext cx="8690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Hadoop 2.0</a:t>
            </a:r>
            <a:r>
              <a:rPr lang="zh-CN" altLang="en-US" sz="2000" b="1" dirty="0">
                <a:latin typeface="+mj-ea"/>
                <a:ea typeface="+mj-ea"/>
              </a:rPr>
              <a:t>每个模块访问方式可分为</a:t>
            </a:r>
            <a:r>
              <a:rPr lang="zh-CN" altLang="en-US" sz="2000" b="1" dirty="0" smtClean="0">
                <a:latin typeface="+mj-ea"/>
                <a:ea typeface="+mj-ea"/>
              </a:rPr>
              <a:t>：</a:t>
            </a:r>
            <a:r>
              <a:rPr lang="zh-CN" altLang="en-US" sz="2000" b="1" dirty="0">
                <a:latin typeface="+mj-ea"/>
                <a:ea typeface="+mj-ea"/>
              </a:rPr>
              <a:t>浏览器</a:t>
            </a:r>
            <a:r>
              <a:rPr lang="zh-CN" altLang="en-US" sz="2000" b="1" dirty="0" smtClean="0">
                <a:latin typeface="+mj-ea"/>
                <a:ea typeface="+mj-ea"/>
              </a:rPr>
              <a:t>接口、</a:t>
            </a:r>
            <a:r>
              <a:rPr lang="en-US" altLang="zh-CN" sz="2000" b="1" dirty="0">
                <a:latin typeface="+mj-ea"/>
                <a:ea typeface="+mj-ea"/>
              </a:rPr>
              <a:t>Shell</a:t>
            </a:r>
            <a:r>
              <a:rPr lang="zh-CN" altLang="en-US" sz="2000" b="1" dirty="0" smtClean="0">
                <a:latin typeface="+mj-ea"/>
                <a:ea typeface="+mj-ea"/>
              </a:rPr>
              <a:t>接口和</a:t>
            </a:r>
            <a:r>
              <a:rPr lang="zh-CN" altLang="en-US" sz="2000" b="1" dirty="0">
                <a:latin typeface="+mj-ea"/>
                <a:ea typeface="+mj-ea"/>
              </a:rPr>
              <a:t>编程</a:t>
            </a:r>
            <a:r>
              <a:rPr lang="zh-CN" altLang="en-US" sz="2000" b="1" dirty="0" smtClean="0">
                <a:latin typeface="+mj-ea"/>
                <a:ea typeface="+mj-ea"/>
              </a:rPr>
              <a:t>接口</a:t>
            </a:r>
            <a:endParaRPr lang="zh-CN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94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f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8" y="2021999"/>
            <a:ext cx="7845113" cy="449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访问接口</a:t>
            </a:r>
          </a:p>
        </p:txBody>
      </p:sp>
      <p:sp>
        <p:nvSpPr>
          <p:cNvPr id="2" name="矩形 1"/>
          <p:cNvSpPr/>
          <p:nvPr/>
        </p:nvSpPr>
        <p:spPr>
          <a:xfrm>
            <a:off x="76171" y="683171"/>
            <a:ext cx="892812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+mj-ea"/>
                <a:ea typeface="+mj-ea"/>
              </a:rPr>
              <a:t>以</a:t>
            </a:r>
            <a:r>
              <a:rPr lang="en-US" altLang="zh-CN" dirty="0">
                <a:latin typeface="+mj-ea"/>
                <a:ea typeface="+mj-ea"/>
              </a:rPr>
              <a:t>tar</a:t>
            </a:r>
            <a:r>
              <a:rPr lang="zh-CN" altLang="en-US" dirty="0">
                <a:latin typeface="+mj-ea"/>
                <a:ea typeface="+mj-ea"/>
              </a:rPr>
              <a:t>包方式部署时，其执行方式是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HADOOP_HOME/bin/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，当以完全模式部署时，使用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用户执行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即</a:t>
            </a:r>
            <a:r>
              <a:rPr lang="zh-CN" altLang="en-US" dirty="0" smtClean="0">
                <a:latin typeface="+mj-ea"/>
                <a:ea typeface="+mj-ea"/>
              </a:rPr>
              <a:t>可。</a:t>
            </a:r>
            <a:r>
              <a:rPr lang="zh-CN" altLang="en-US" dirty="0">
                <a:latin typeface="+mj-ea"/>
                <a:ea typeface="+mj-ea"/>
              </a:rPr>
              <a:t>每一条命令都包含若干条子</a:t>
            </a:r>
            <a:r>
              <a:rPr lang="zh-CN" altLang="en-US" dirty="0" smtClean="0">
                <a:latin typeface="+mj-ea"/>
                <a:ea typeface="+mj-ea"/>
              </a:rPr>
              <a:t>命令，分为</a:t>
            </a:r>
            <a:r>
              <a:rPr lang="zh-CN" altLang="en-US" dirty="0">
                <a:latin typeface="+mj-ea"/>
                <a:ea typeface="+mj-ea"/>
              </a:rPr>
              <a:t>用户命令和管理员。管理员使用命令启动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NameNode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DataNode</a:t>
            </a:r>
            <a:r>
              <a:rPr lang="zh-CN" altLang="en-US" dirty="0" smtClean="0">
                <a:latin typeface="+mj-ea"/>
                <a:ea typeface="+mj-ea"/>
              </a:rPr>
              <a:t>，集群数据均衡化（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balancer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r>
              <a:rPr lang="zh-CN" altLang="en-US" dirty="0">
                <a:latin typeface="+mj-ea"/>
                <a:ea typeface="+mj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59543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y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7" y="1989267"/>
            <a:ext cx="8318334" cy="437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访问接口</a:t>
            </a:r>
          </a:p>
        </p:txBody>
      </p:sp>
      <p:sp>
        <p:nvSpPr>
          <p:cNvPr id="3" name="矩形 2"/>
          <p:cNvSpPr/>
          <p:nvPr/>
        </p:nvSpPr>
        <p:spPr>
          <a:xfrm>
            <a:off x="-14582" y="650439"/>
            <a:ext cx="91712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Yarn   </a:t>
            </a:r>
            <a:r>
              <a:rPr lang="zh-CN" altLang="en-US" dirty="0">
                <a:latin typeface="+mj-ea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</a:t>
            </a:r>
            <a:r>
              <a:rPr lang="zh-CN" altLang="en-US" dirty="0">
                <a:latin typeface="+mj-ea"/>
              </a:rPr>
              <a:t>包方式部署时，其执行方式是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HADOOP_HOME/bin/yarn</a:t>
            </a:r>
            <a:r>
              <a:rPr lang="zh-CN" altLang="en-US" dirty="0">
                <a:latin typeface="+mj-ea"/>
              </a:rPr>
              <a:t>，当以完全模式部署时，使用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+mj-ea"/>
              </a:rPr>
              <a:t>用户执行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+mj-ea"/>
              </a:rPr>
              <a:t>即可</a:t>
            </a:r>
            <a:r>
              <a:rPr lang="zh-CN" altLang="en-US" dirty="0" smtClean="0">
                <a:latin typeface="+mj-ea"/>
              </a:rPr>
              <a:t>。管理员</a:t>
            </a: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rmadmin</a:t>
            </a:r>
            <a:r>
              <a:rPr lang="zh-CN" altLang="en-US" dirty="0" smtClean="0">
                <a:latin typeface="+mj-ea"/>
              </a:rPr>
              <a:t>管理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 smtClean="0">
                <a:latin typeface="+mj-ea"/>
              </a:rPr>
              <a:t>队列</a:t>
            </a:r>
            <a:r>
              <a:rPr lang="zh-CN" altLang="en-US" dirty="0">
                <a:latin typeface="+mj-ea"/>
              </a:rPr>
              <a:t>，更新节点</a:t>
            </a:r>
            <a:r>
              <a:rPr lang="zh-CN" altLang="en-US" dirty="0" smtClean="0">
                <a:latin typeface="+mj-ea"/>
              </a:rPr>
              <a:t>信息，使用</a:t>
            </a:r>
            <a:r>
              <a:rPr lang="en-US" altLang="zh-CN" dirty="0" err="1" smtClean="0">
                <a:latin typeface="+mj-ea"/>
              </a:rPr>
              <a:t>ResourceManager</a:t>
            </a:r>
            <a:r>
              <a:rPr lang="zh-CN" altLang="en-US" dirty="0" smtClean="0">
                <a:latin typeface="+mj-ea"/>
              </a:rPr>
              <a:t>开启</a:t>
            </a:r>
            <a:r>
              <a:rPr lang="en-US" altLang="zh-CN" dirty="0" smtClean="0">
                <a:latin typeface="+mj-ea"/>
              </a:rPr>
              <a:t>Yarn</a:t>
            </a:r>
            <a:r>
              <a:rPr lang="zh-CN" altLang="en-US" dirty="0" smtClean="0">
                <a:latin typeface="+mj-ea"/>
              </a:rPr>
              <a:t>进程。用户使用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jar&lt;jar</a:t>
            </a:r>
            <a:r>
              <a:rPr lang="zh-CN" altLang="en-US" dirty="0" smtClean="0">
                <a:latin typeface="+mj-ea"/>
              </a:rPr>
              <a:t>包</a:t>
            </a:r>
            <a:r>
              <a:rPr lang="en-US" altLang="zh-CN" dirty="0" smtClean="0">
                <a:latin typeface="+mj-ea"/>
              </a:rPr>
              <a:t>&gt;</a:t>
            </a:r>
            <a:r>
              <a:rPr lang="zh-CN" altLang="en-US" dirty="0" smtClean="0">
                <a:latin typeface="+mj-ea"/>
              </a:rPr>
              <a:t>提交作业，</a:t>
            </a:r>
            <a:r>
              <a:rPr lang="en-US" altLang="zh-CN" dirty="0" smtClean="0">
                <a:latin typeface="+mj-ea"/>
              </a:rPr>
              <a:t>application</a:t>
            </a:r>
            <a:r>
              <a:rPr lang="zh-CN" altLang="en-US" dirty="0" smtClean="0">
                <a:latin typeface="+mj-ea"/>
              </a:rPr>
              <a:t>查看任务。</a:t>
            </a:r>
            <a:endParaRPr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71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7" y="2660290"/>
            <a:ext cx="8516986" cy="31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1600" y="704490"/>
            <a:ext cx="904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Hadoop    </a:t>
            </a:r>
            <a:r>
              <a:rPr lang="zh-CN" altLang="en-US" dirty="0">
                <a:latin typeface="+mj-ea"/>
                <a:ea typeface="+mj-ea"/>
              </a:rPr>
              <a:t>以</a:t>
            </a:r>
            <a:r>
              <a:rPr lang="en-US" altLang="zh-CN" dirty="0">
                <a:latin typeface="+mj-ea"/>
                <a:ea typeface="+mj-ea"/>
              </a:rPr>
              <a:t>tar</a:t>
            </a:r>
            <a:r>
              <a:rPr lang="zh-CN" altLang="en-US" dirty="0">
                <a:latin typeface="+mj-ea"/>
                <a:ea typeface="+mj-ea"/>
              </a:rPr>
              <a:t>包方式部署时，其执行方式是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HADOOP_HOME/bin/Hadoop</a:t>
            </a:r>
            <a:r>
              <a:rPr lang="zh-CN" altLang="en-US" dirty="0">
                <a:latin typeface="+mj-ea"/>
                <a:ea typeface="+mj-ea"/>
              </a:rPr>
              <a:t>，当以完全模式部署时，在终端直接执行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hadoop</a:t>
            </a:r>
            <a:r>
              <a:rPr lang="zh-CN" altLang="en-US" dirty="0" smtClean="0">
                <a:latin typeface="+mj-ea"/>
                <a:ea typeface="+mj-ea"/>
              </a:rPr>
              <a:t>。这个</a:t>
            </a:r>
            <a:r>
              <a:rPr lang="zh-CN" altLang="en-US" dirty="0">
                <a:latin typeface="+mj-ea"/>
                <a:ea typeface="+mj-ea"/>
              </a:rPr>
              <a:t>脚本既包含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里最常用命令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fs</a:t>
            </a:r>
            <a:r>
              <a:rPr lang="zh-CN" altLang="en-US" dirty="0">
                <a:latin typeface="+mj-ea"/>
                <a:ea typeface="+mj-ea"/>
              </a:rPr>
              <a:t>（即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里的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dfs</a:t>
            </a:r>
            <a:r>
              <a:rPr lang="zh-CN" altLang="en-US" dirty="0">
                <a:latin typeface="+mj-ea"/>
                <a:ea typeface="+mj-ea"/>
              </a:rPr>
              <a:t>），又包含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+mj-ea"/>
                <a:ea typeface="+mj-ea"/>
              </a:rPr>
              <a:t>里最常用命令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jar</a:t>
            </a:r>
            <a:r>
              <a:rPr lang="zh-CN" altLang="en-US" dirty="0">
                <a:latin typeface="+mj-ea"/>
                <a:ea typeface="+mj-ea"/>
              </a:rPr>
              <a:t>，可以说是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latin typeface="+mj-ea"/>
                <a:ea typeface="+mj-ea"/>
              </a:rPr>
              <a:t>的结合体</a:t>
            </a:r>
            <a:r>
              <a:rPr lang="zh-CN" altLang="en-US" dirty="0" smtClean="0">
                <a:latin typeface="+mj-ea"/>
                <a:ea typeface="+mj-ea"/>
              </a:rPr>
              <a:t>。此外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distcp</a:t>
            </a:r>
            <a:r>
              <a:rPr lang="zh-CN" altLang="en-US" dirty="0">
                <a:latin typeface="+mj-ea"/>
                <a:ea typeface="+mj-ea"/>
              </a:rPr>
              <a:t>用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+mj-ea"/>
                <a:ea typeface="+mj-ea"/>
              </a:rPr>
              <a:t>来实现两个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latin typeface="+mj-ea"/>
                <a:ea typeface="+mj-ea"/>
              </a:rPr>
              <a:t>集群之间大规模数据复制。</a:t>
            </a:r>
          </a:p>
        </p:txBody>
      </p:sp>
    </p:spTree>
    <p:extLst>
      <p:ext uri="{BB962C8B-B14F-4D97-AF65-F5344CB8AC3E}">
        <p14:creationId xmlns:p14="http://schemas.microsoft.com/office/powerpoint/2010/main" val="333564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b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2" y="3330904"/>
            <a:ext cx="8516985" cy="181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访问接口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284" y="859382"/>
            <a:ext cx="90277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其他常用</a:t>
            </a:r>
            <a:r>
              <a:rPr lang="zh-CN" altLang="en-US" b="1" dirty="0" smtClean="0"/>
              <a:t>命令</a:t>
            </a:r>
            <a:endParaRPr lang="zh-CN" altLang="en-US" b="1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sbin</a:t>
            </a:r>
            <a:r>
              <a:rPr lang="en-US" altLang="zh-CN" dirty="0"/>
              <a:t>/</a:t>
            </a:r>
            <a:r>
              <a:rPr lang="zh-CN" altLang="en-US" dirty="0"/>
              <a:t>目录下的脚本主要分为两种类型：启停服务脚本和管理服务脚本。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其中，脚本</a:t>
            </a:r>
            <a:r>
              <a:rPr lang="en-US" altLang="zh-CN" dirty="0"/>
              <a:t>hadoop-daemon.sh</a:t>
            </a:r>
            <a:r>
              <a:rPr lang="zh-CN" altLang="en-US" dirty="0"/>
              <a:t>可单独用于启动本机服务，方便本机调试，</a:t>
            </a:r>
            <a:r>
              <a:rPr lang="en-US" altLang="zh-CN" dirty="0"/>
              <a:t>start/stop</a:t>
            </a:r>
            <a:r>
              <a:rPr lang="zh-CN" altLang="en-US" dirty="0"/>
              <a:t>类脚本适用于管理整个</a:t>
            </a:r>
            <a:r>
              <a:rPr lang="zh-CN" altLang="en-US" dirty="0" smtClean="0"/>
              <a:t>集群。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7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55259" y="2573630"/>
            <a:ext cx="5647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>
                <a:solidFill>
                  <a:srgbClr val="96C527"/>
                </a:solidFill>
              </a:rPr>
              <a:t>5.6 Hadoop 2.0</a:t>
            </a:r>
            <a:r>
              <a:rPr lang="zh-CN" altLang="en-US" sz="3300" b="1" spc="225">
                <a:solidFill>
                  <a:srgbClr val="96C527"/>
                </a:solidFill>
              </a:rPr>
              <a:t>编程接口</a:t>
            </a:r>
          </a:p>
        </p:txBody>
      </p:sp>
      <p:sp>
        <p:nvSpPr>
          <p:cNvPr id="4" name="矩形 3"/>
          <p:cNvSpPr/>
          <p:nvPr/>
        </p:nvSpPr>
        <p:spPr>
          <a:xfrm>
            <a:off x="2636259" y="3381805"/>
            <a:ext cx="26799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>
                <a:solidFill>
                  <a:prstClr val="white"/>
                </a:solidFill>
              </a:rPr>
              <a:t>5.6.1  HDFS </a:t>
            </a:r>
            <a:r>
              <a:rPr lang="zh-CN" altLang="en-US" sz="2100" kern="500" spc="225">
                <a:solidFill>
                  <a:prstClr val="white"/>
                </a:solidFill>
              </a:rPr>
              <a:t>编程</a:t>
            </a:r>
            <a:endParaRPr lang="zh-CN" altLang="en-US" sz="2100" kern="500" spc="225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6259" y="3873472"/>
            <a:ext cx="241450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</a:rPr>
              <a:t>5.6.2  Yarn</a:t>
            </a:r>
            <a:r>
              <a:rPr lang="zh-CN" altLang="en-US" sz="2100" kern="500" spc="225" dirty="0">
                <a:solidFill>
                  <a:schemeClr val="bg1"/>
                </a:solidFill>
              </a:rPr>
              <a:t>编程</a:t>
            </a:r>
          </a:p>
        </p:txBody>
      </p:sp>
      <p:sp>
        <p:nvSpPr>
          <p:cNvPr id="10" name="等腰三角形 9"/>
          <p:cNvSpPr/>
          <p:nvPr/>
        </p:nvSpPr>
        <p:spPr>
          <a:xfrm rot="5400000">
            <a:off x="2385995" y="3509586"/>
            <a:ext cx="155187" cy="159935"/>
          </a:xfrm>
          <a:prstGeom prst="triangl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174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HDFS </a:t>
            </a:r>
            <a:r>
              <a:rPr lang="zh-CN" altLang="en-US" sz="2400" b="1" dirty="0"/>
              <a:t>编程</a:t>
            </a:r>
          </a:p>
        </p:txBody>
      </p:sp>
      <p:sp>
        <p:nvSpPr>
          <p:cNvPr id="9" name="矩形 8"/>
          <p:cNvSpPr/>
          <p:nvPr/>
        </p:nvSpPr>
        <p:spPr>
          <a:xfrm>
            <a:off x="566968" y="1364132"/>
            <a:ext cx="7937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Java</a:t>
            </a:r>
            <a:r>
              <a:rPr lang="zh-CN" altLang="en-US" dirty="0"/>
              <a:t>处理</a:t>
            </a:r>
            <a:r>
              <a:rPr lang="zh-CN" altLang="en-US" dirty="0" smtClean="0"/>
              <a:t>文件，首先要</a:t>
            </a:r>
            <a:r>
              <a:rPr lang="zh-CN" altLang="en-US" dirty="0"/>
              <a:t>新建</a:t>
            </a:r>
            <a:r>
              <a:rPr lang="en-US" altLang="zh-CN" dirty="0"/>
              <a:t>File</a:t>
            </a:r>
            <a:r>
              <a:rPr lang="zh-CN" altLang="en-US" dirty="0" smtClean="0"/>
              <a:t>类，然后</a:t>
            </a:r>
            <a:r>
              <a:rPr lang="zh-CN" altLang="en-US" dirty="0"/>
              <a:t>使用</a:t>
            </a:r>
            <a:r>
              <a:rPr lang="en-US" altLang="zh-CN" dirty="0"/>
              <a:t>File</a:t>
            </a:r>
            <a:r>
              <a:rPr lang="zh-CN" altLang="en-US" dirty="0"/>
              <a:t>类方法对文件</a:t>
            </a:r>
            <a:r>
              <a:rPr lang="zh-CN" altLang="en-US" dirty="0" smtClean="0"/>
              <a:t>句柄进行</a:t>
            </a:r>
            <a:r>
              <a:rPr lang="zh-CN" altLang="en-US" dirty="0"/>
              <a:t>相关</a:t>
            </a:r>
            <a:r>
              <a:rPr lang="zh-CN" altLang="en-US" dirty="0" smtClean="0"/>
              <a:t>操作，也可以</a:t>
            </a:r>
            <a:r>
              <a:rPr lang="zh-CN" altLang="en-US" dirty="0"/>
              <a:t>针对这个</a:t>
            </a:r>
            <a:r>
              <a:rPr lang="en-US" altLang="zh-CN" dirty="0"/>
              <a:t>File</a:t>
            </a:r>
            <a:r>
              <a:rPr lang="zh-CN" altLang="en-US" dirty="0"/>
              <a:t>新建各种</a:t>
            </a:r>
            <a:r>
              <a:rPr lang="zh-CN" altLang="en-US" dirty="0" smtClean="0"/>
              <a:t>流对</a:t>
            </a:r>
            <a:r>
              <a:rPr lang="zh-CN" altLang="en-US" dirty="0"/>
              <a:t>文件内容进行</a:t>
            </a:r>
            <a:r>
              <a:rPr lang="zh-CN" altLang="en-US" dirty="0" smtClean="0"/>
              <a:t>操作。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66968" y="2775726"/>
            <a:ext cx="831529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编写</a:t>
            </a:r>
            <a:r>
              <a:rPr lang="en-US" altLang="zh-CN" dirty="0"/>
              <a:t>HDFS</a:t>
            </a:r>
            <a:r>
              <a:rPr lang="zh-CN" altLang="en-US" dirty="0"/>
              <a:t>代码操作</a:t>
            </a:r>
            <a:r>
              <a:rPr lang="en-US" altLang="zh-CN" dirty="0"/>
              <a:t>HDFS</a:t>
            </a:r>
            <a:r>
              <a:rPr lang="zh-CN" altLang="en-US" dirty="0"/>
              <a:t>里的文件时，也是这个思路，只不过</a:t>
            </a:r>
            <a:r>
              <a:rPr lang="en-US" altLang="zh-CN" b="1" dirty="0"/>
              <a:t>HDFS</a:t>
            </a:r>
            <a:r>
              <a:rPr lang="zh-CN" altLang="en-US" b="1" dirty="0"/>
              <a:t>须先加载配置文件</a:t>
            </a:r>
            <a:r>
              <a:rPr lang="zh-CN" altLang="en-US" dirty="0"/>
              <a:t>，在进行任何操作之前，我们都要实例化配置文件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435" y="1011625"/>
            <a:ext cx="8347665" cy="923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编写一简单程序，要求实现在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里新建文件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，并且写入内容“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china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091"/>
            <a:ext cx="9144000" cy="321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8" name="矩形 7"/>
          <p:cNvSpPr/>
          <p:nvPr/>
        </p:nvSpPr>
        <p:spPr>
          <a:xfrm>
            <a:off x="199435" y="1040120"/>
            <a:ext cx="8347666" cy="507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en-US" altLang="zh-CN" dirty="0" smtClean="0"/>
              <a:t>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编写一简单程序，要求输出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里刚写入的文件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myfile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的内容。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5" y="2030387"/>
            <a:ext cx="9144000" cy="29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Rectangle 2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5" y="854209"/>
            <a:ext cx="8677275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0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9" name="矩形 8"/>
          <p:cNvSpPr/>
          <p:nvPr/>
        </p:nvSpPr>
        <p:spPr>
          <a:xfrm>
            <a:off x="199435" y="1254554"/>
            <a:ext cx="8374947" cy="923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【</a:t>
            </a:r>
            <a:r>
              <a:rPr lang="zh-CN" altLang="en-US" dirty="0" smtClean="0"/>
              <a:t>例</a:t>
            </a:r>
            <a:r>
              <a:rPr lang="en-US" altLang="zh-CN" dirty="0" smtClean="0"/>
              <a:t>3】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编写一简单代码，要求输出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里文件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myfile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相关属性（如文件大小、拥有者、集群副本数，最近修改时间等）。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5" y="2408588"/>
            <a:ext cx="9144000" cy="32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59234" y="3803884"/>
            <a:ext cx="8273140" cy="1181616"/>
            <a:chOff x="69669" y="4023360"/>
            <a:chExt cx="8691154" cy="1232239"/>
          </a:xfrm>
        </p:grpSpPr>
        <p:sp>
          <p:nvSpPr>
            <p:cNvPr id="4" name="矩形 3"/>
            <p:cNvSpPr/>
            <p:nvPr/>
          </p:nvSpPr>
          <p:spPr>
            <a:xfrm>
              <a:off x="69669" y="4450329"/>
              <a:ext cx="3161211" cy="8052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4972" y="4668298"/>
              <a:ext cx="2936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org.apache.Hadoop.hdfs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03223" y="4023360"/>
              <a:ext cx="3657600" cy="123223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29646" y="4121803"/>
              <a:ext cx="3161211" cy="7558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06913" y="4327967"/>
              <a:ext cx="2606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org.apache.Hadoop.fs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324994" y="4877663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common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" name="直接箭头连接符 10"/>
            <p:cNvCxnSpPr>
              <a:stCxn id="8" idx="1"/>
              <a:endCxn id="4" idx="3"/>
            </p:cNvCxnSpPr>
            <p:nvPr/>
          </p:nvCxnSpPr>
          <p:spPr>
            <a:xfrm flipH="1">
              <a:off x="3230880" y="4499733"/>
              <a:ext cx="2098766" cy="35323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2652" y="696516"/>
            <a:ext cx="87989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b="1" dirty="0">
                <a:latin typeface="+mn-ea"/>
              </a:rPr>
              <a:t>统一配置文件类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US" altLang="zh-CN" b="1" dirty="0" smtClean="0"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的每一个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实体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）都有与其相对应的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配置文件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类是联系几个配置文件的统一接口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各模块间传递的一切值都必须通过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实现，使用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类的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方法，其他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方式均无法获取程序设置的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参数。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 b="1" dirty="0">
                <a:latin typeface="+mj-ea"/>
              </a:rPr>
              <a:t>2</a:t>
            </a:r>
            <a:r>
              <a:rPr lang="zh-CN" altLang="en-US" b="1" dirty="0">
                <a:latin typeface="+mj-ea"/>
              </a:rPr>
              <a:t>）取得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b="1" dirty="0">
                <a:latin typeface="+mj-ea"/>
              </a:rPr>
              <a:t>文件系统</a:t>
            </a:r>
            <a:r>
              <a:rPr lang="zh-CN" altLang="en-US" b="1" dirty="0" smtClean="0">
                <a:latin typeface="+mj-ea"/>
              </a:rPr>
              <a:t>接口</a:t>
            </a:r>
            <a:endParaRPr lang="en-US" altLang="zh-CN" dirty="0">
              <a:latin typeface="+mj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源代码中，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相关代码大都存放在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包里。编写代码操作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里的文件时，不可以调用这些代码，而是通过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org.apache.hadoop.fs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包里的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FileSystem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类实现。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FileSystem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类是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访问文件系统的抽象类，它不仅可以获取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文件系统服务，也可以获取其他文件系统（比如本地文件系统）服务，为程序员访问各类文件系统提供统一接口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9435" y="5183194"/>
            <a:ext cx="9055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HDFS</a:t>
            </a:r>
            <a:r>
              <a:rPr lang="zh-CN" altLang="en-US" b="1" dirty="0"/>
              <a:t>常用流和文件状态</a:t>
            </a:r>
            <a:r>
              <a:rPr lang="zh-CN" altLang="en-US" b="1" dirty="0" smtClean="0"/>
              <a:t>类</a:t>
            </a:r>
            <a:endParaRPr lang="en-US" altLang="zh-CN" dirty="0" smtClean="0"/>
          </a:p>
          <a:p>
            <a:r>
              <a:rPr lang="en-US" altLang="zh-CN" dirty="0" smtClean="0"/>
              <a:t>Common</a:t>
            </a:r>
            <a:r>
              <a:rPr lang="zh-CN" altLang="en-US" dirty="0" smtClean="0"/>
              <a:t>提供</a:t>
            </a:r>
            <a:r>
              <a:rPr lang="zh-CN" altLang="en-US" dirty="0"/>
              <a:t>了一些处理</a:t>
            </a:r>
            <a:r>
              <a:rPr lang="en-US" altLang="zh-CN" dirty="0"/>
              <a:t>HDFS</a:t>
            </a:r>
            <a:r>
              <a:rPr lang="zh-CN" altLang="en-US" dirty="0"/>
              <a:t>文件的常用流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fs</a:t>
            </a:r>
            <a:r>
              <a:rPr lang="zh-CN" altLang="en-US" dirty="0"/>
              <a:t>包下的</a:t>
            </a:r>
            <a:r>
              <a:rPr lang="en-US" altLang="zh-CN" dirty="0" err="1" smtClean="0"/>
              <a:t>FSDataInputStream</a:t>
            </a:r>
            <a:r>
              <a:rPr lang="zh-CN" altLang="en-US" dirty="0" smtClean="0"/>
              <a:t>、</a:t>
            </a:r>
            <a:r>
              <a:rPr lang="en-US" altLang="zh-CN" dirty="0" err="1"/>
              <a:t>io</a:t>
            </a:r>
            <a:r>
              <a:rPr lang="zh-CN" altLang="en-US" dirty="0"/>
              <a:t>包下的缓冲流</a:t>
            </a:r>
            <a:r>
              <a:rPr lang="en-US" altLang="zh-CN" dirty="0" err="1" smtClean="0"/>
              <a:t>DataInputBuffer</a:t>
            </a:r>
            <a:r>
              <a:rPr lang="zh-CN" altLang="en-US" dirty="0" smtClean="0"/>
              <a:t>、</a:t>
            </a:r>
            <a:r>
              <a:rPr lang="en-US" altLang="zh-CN" dirty="0" err="1"/>
              <a:t>util</a:t>
            </a:r>
            <a:r>
              <a:rPr lang="zh-CN" altLang="en-US" dirty="0"/>
              <a:t>包下的</a:t>
            </a:r>
            <a:r>
              <a:rPr lang="en-US" altLang="zh-CN" dirty="0" err="1" smtClean="0"/>
              <a:t>LineReader</a:t>
            </a:r>
            <a:r>
              <a:rPr lang="zh-CN" altLang="en-US" dirty="0" smtClean="0"/>
              <a:t>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用户可以和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流相互配合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4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4" name="TextBox 3_1_1"/>
          <p:cNvSpPr txBox="1"/>
          <p:nvPr/>
        </p:nvSpPr>
        <p:spPr>
          <a:xfrm>
            <a:off x="192336" y="819221"/>
            <a:ext cx="147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Yarn</a:t>
            </a:r>
            <a:r>
              <a:rPr lang="zh-CN" altLang="en-US" sz="2400" b="1" dirty="0">
                <a:solidFill>
                  <a:schemeClr val="accent6"/>
                </a:solidFill>
              </a:rPr>
              <a:t>编程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577" y="1326729"/>
            <a:ext cx="881822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 smtClean="0"/>
              <a:t>是资源管理框架，它包括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 smtClean="0"/>
              <a:t>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NodeManager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它们不参与计算逻辑，计算逻辑代码由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逻辑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实体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由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组成的处理逻辑相同的一类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任务，称为逻辑实体。逻辑实体可定义为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CN" altLang="en-US" dirty="0" smtClean="0"/>
              <a:t>型、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 smtClean="0"/>
              <a:t>型、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MapReduceMap</a:t>
            </a:r>
            <a:r>
              <a:rPr lang="zh-CN" altLang="en-US" dirty="0" smtClean="0"/>
              <a:t>型，以及没有任何输入输出的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/>
              <a:t>密集型</a:t>
            </a:r>
            <a:r>
              <a:rPr lang="zh-CN" altLang="en-US" dirty="0" smtClean="0"/>
              <a:t>任务。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4" name="TextBox 3_1_1"/>
          <p:cNvSpPr txBox="1"/>
          <p:nvPr/>
        </p:nvSpPr>
        <p:spPr>
          <a:xfrm>
            <a:off x="404049" y="8080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6"/>
                </a:solidFill>
              </a:rPr>
              <a:t>概念和流程</a:t>
            </a:r>
          </a:p>
        </p:txBody>
      </p:sp>
      <p:sp>
        <p:nvSpPr>
          <p:cNvPr id="5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361984" y="1155424"/>
            <a:ext cx="878201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在资源管理框架中</a:t>
            </a:r>
            <a:r>
              <a:rPr lang="en-US" altLang="zh-CN" dirty="0" smtClean="0">
                <a:latin typeface="+mj-ea"/>
                <a:ea typeface="+mj-ea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latin typeface="+mj-ea"/>
                <a:ea typeface="+mj-ea"/>
              </a:rPr>
              <a:t>负责</a:t>
            </a:r>
            <a:r>
              <a:rPr lang="zh-CN" altLang="en-US" dirty="0" smtClean="0">
                <a:latin typeface="+mj-ea"/>
                <a:ea typeface="+mj-ea"/>
              </a:rPr>
              <a:t>资源分配，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NM</a:t>
            </a:r>
            <a:r>
              <a:rPr lang="zh-CN" altLang="en-US" dirty="0" smtClean="0">
                <a:latin typeface="+mj-ea"/>
                <a:ea typeface="+mj-ea"/>
              </a:rPr>
              <a:t>负责</a:t>
            </a:r>
            <a:r>
              <a:rPr lang="zh-CN" altLang="en-US" dirty="0">
                <a:latin typeface="+mj-ea"/>
                <a:ea typeface="+mj-ea"/>
              </a:rPr>
              <a:t>管理本地</a:t>
            </a:r>
            <a:r>
              <a:rPr lang="zh-CN" altLang="en-US" dirty="0" smtClean="0">
                <a:latin typeface="+mj-ea"/>
                <a:ea typeface="+mj-ea"/>
              </a:rPr>
              <a:t>资源。在计算框架中，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latin typeface="+mj-ea"/>
                <a:ea typeface="+mj-ea"/>
              </a:rPr>
              <a:t>负责提交</a:t>
            </a:r>
            <a:r>
              <a:rPr lang="zh-CN" altLang="en-US" dirty="0" smtClean="0">
                <a:latin typeface="+mj-ea"/>
                <a:ea typeface="+mj-ea"/>
              </a:rPr>
              <a:t>任务，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latin typeface="+mj-ea"/>
                <a:ea typeface="+mj-ea"/>
              </a:rPr>
              <a:t>启动任务对应</a:t>
            </a:r>
            <a:r>
              <a:rPr lang="zh-CN" altLang="en-US" dirty="0" smtClean="0">
                <a:latin typeface="+mj-ea"/>
                <a:ea typeface="+mj-ea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+mj-ea"/>
                <a:ea typeface="+mj-ea"/>
              </a:rPr>
              <a:t>则向</a:t>
            </a:r>
            <a:r>
              <a:rPr lang="en-US" altLang="zh-CN" dirty="0" smtClean="0">
                <a:latin typeface="+mj-ea"/>
                <a:ea typeface="+mj-ea"/>
              </a:rPr>
              <a:t>RM</a:t>
            </a:r>
            <a:r>
              <a:rPr lang="zh-CN" altLang="en-US" dirty="0" smtClean="0">
                <a:latin typeface="+mj-ea"/>
                <a:ea typeface="+mj-ea"/>
              </a:rPr>
              <a:t>申请资源，并与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NM</a:t>
            </a:r>
            <a:r>
              <a:rPr lang="zh-CN" altLang="en-US" dirty="0" smtClean="0">
                <a:latin typeface="+mj-ea"/>
                <a:ea typeface="+mj-ea"/>
              </a:rPr>
              <a:t>协商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+mj-ea"/>
                <a:ea typeface="+mj-ea"/>
              </a:rPr>
              <a:t>执行任务。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）编程时使用的协议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ApplicationClientProtocol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Client&lt;--&gt;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>
              <a:lnSpc>
                <a:spcPts val="26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通知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启动任务（如要求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启动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），获取任务状态或终止任务时使用的协议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ApplicationMasterProtocol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&lt;--&gt;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6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向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注销申请资源时用到的协议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6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ContainerManager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&lt;--&gt;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NodeManager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600"/>
              </a:lnSpc>
            </a:pP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启动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停止获取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上的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状态信息时所用的协议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842323"/>
            <a:ext cx="9144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b="1" dirty="0">
                <a:latin typeface="+mj-ea"/>
                <a:ea typeface="+mj-ea"/>
              </a:rPr>
              <a:t>2</a:t>
            </a:r>
            <a:r>
              <a:rPr lang="zh-CN" altLang="en-US" b="1" dirty="0">
                <a:latin typeface="+mj-ea"/>
                <a:ea typeface="+mj-ea"/>
              </a:rPr>
              <a:t>）一个</a:t>
            </a:r>
            <a:r>
              <a:rPr lang="en-US" altLang="zh-CN" b="1" dirty="0">
                <a:latin typeface="+mj-ea"/>
                <a:ea typeface="+mj-ea"/>
              </a:rPr>
              <a:t>Yarn</a:t>
            </a:r>
            <a:r>
              <a:rPr lang="zh-CN" altLang="en-US" b="1" dirty="0">
                <a:latin typeface="+mj-ea"/>
                <a:ea typeface="+mj-ea"/>
              </a:rPr>
              <a:t>任务的执行流程简析</a:t>
            </a:r>
          </a:p>
          <a:p>
            <a:pPr>
              <a:lnSpc>
                <a:spcPts val="2600"/>
              </a:lnSpc>
            </a:pPr>
            <a:r>
              <a:rPr lang="en-US" altLang="zh-CN" sz="16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latin typeface="+mj-ea"/>
                <a:ea typeface="+mj-ea"/>
              </a:rPr>
              <a:t>提交任务时，通过调用</a:t>
            </a:r>
            <a:r>
              <a:rPr lang="en-US" altLang="zh-CN" sz="1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ApplicationClientProtocol#getNewApplication</a:t>
            </a:r>
            <a:r>
              <a:rPr lang="zh-CN" altLang="en-US" dirty="0">
                <a:latin typeface="+mj-ea"/>
                <a:ea typeface="+mj-ea"/>
              </a:rPr>
              <a:t>从</a:t>
            </a: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latin typeface="+mj-ea"/>
                <a:ea typeface="+mj-ea"/>
              </a:rPr>
              <a:t>获取一个</a:t>
            </a:r>
            <a:r>
              <a:rPr lang="en-US" altLang="zh-CN" sz="1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ApplicationId</a:t>
            </a:r>
            <a:r>
              <a:rPr lang="zh-CN" altLang="en-US" dirty="0">
                <a:latin typeface="+mj-ea"/>
                <a:ea typeface="+mj-ea"/>
              </a:rPr>
              <a:t>，然后再通过</a:t>
            </a:r>
            <a:r>
              <a:rPr lang="en-US" altLang="zh-CN" sz="1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ApplicationClientProtocol#submitApplication</a:t>
            </a:r>
            <a:r>
              <a:rPr lang="zh-CN" altLang="en-US" dirty="0">
                <a:latin typeface="+mj-ea"/>
                <a:ea typeface="+mj-ea"/>
              </a:rPr>
              <a:t>提交任务</a:t>
            </a:r>
            <a:r>
              <a:rPr lang="zh-CN" altLang="en-US" dirty="0" smtClean="0">
                <a:latin typeface="+mj-ea"/>
                <a:ea typeface="+mj-ea"/>
              </a:rPr>
              <a:t>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</a:t>
            </a:r>
            <a:r>
              <a:rPr lang="zh-CN" altLang="en-US" dirty="0">
                <a:latin typeface="+mj-ea"/>
              </a:rPr>
              <a:t>会选定一个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latin typeface="+mj-ea"/>
              </a:rPr>
              <a:t>来启动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latin typeface="+mj-ea"/>
              </a:rPr>
              <a:t>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ts val="2600"/>
              </a:lnSpc>
            </a:pPr>
            <a:endParaRPr lang="en-US" altLang="zh-CN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en-US" altLang="zh-C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/>
              <a:t>负责任务</a:t>
            </a:r>
            <a:r>
              <a:rPr lang="zh-CN" altLang="en-US" dirty="0" smtClean="0"/>
              <a:t>处理的全过程，它首先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ApplicationMasterProtocol#Register</a:t>
            </a:r>
            <a:r>
              <a:rPr lang="en-US" altLang="zh-CN" sz="1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向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注册。</a:t>
            </a:r>
            <a:r>
              <a:rPr lang="zh-CN" altLang="en-US" dirty="0" smtClean="0"/>
              <a:t>然后使用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ApplicationMasterProtocol#allocate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申请和接受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，当收到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分配的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后，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ContainerManager#startContainer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启动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来执行本次任务。当任务完成后，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通过调用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ApplicationMasterProtocol#finish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完成注销自己。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会通过心跳包与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保持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通信。如果一段时间，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未收到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心跳包，则认为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死掉，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会重启一个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。客户端可以通过询问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或直接询问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获取任务状态，或通过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ApplicationClientProtocal#forceKillApplication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终止任务。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10" name="矩形 9"/>
          <p:cNvSpPr/>
          <p:nvPr/>
        </p:nvSpPr>
        <p:spPr>
          <a:xfrm>
            <a:off x="404049" y="2832494"/>
            <a:ext cx="1847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4049" y="3386747"/>
            <a:ext cx="1847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9435" y="4609915"/>
            <a:ext cx="8817565" cy="1269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用户编写</a:t>
            </a:r>
            <a:r>
              <a:rPr lang="en-US" altLang="zh-CN" dirty="0" err="1" smtClean="0">
                <a:solidFill>
                  <a:schemeClr val="bg1"/>
                </a:solidFill>
              </a:rPr>
              <a:t>ApplicationMaster</a:t>
            </a:r>
            <a:r>
              <a:rPr lang="zh-CN" altLang="en-US" dirty="0" smtClean="0">
                <a:solidFill>
                  <a:schemeClr val="bg1"/>
                </a:solidFill>
              </a:rPr>
              <a:t>实现任务分解和逻辑处理，编写性能高、通用性强的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是一件困难的事。</a:t>
            </a:r>
            <a:r>
              <a:rPr lang="en-US" altLang="zh-CN" dirty="0" smtClean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提供了三</a:t>
            </a:r>
            <a:r>
              <a:rPr lang="zh-CN" altLang="en-US" dirty="0" smtClean="0">
                <a:solidFill>
                  <a:schemeClr val="bg1"/>
                </a:solidFill>
              </a:rPr>
              <a:t>个</a:t>
            </a:r>
            <a:r>
              <a:rPr lang="en-US" altLang="zh-CN" dirty="0" smtClean="0">
                <a:solidFill>
                  <a:schemeClr val="bg1"/>
                </a:solidFill>
              </a:rPr>
              <a:t>Application-Master</a:t>
            </a:r>
            <a:r>
              <a:rPr lang="zh-CN" altLang="en-US" dirty="0" smtClean="0">
                <a:solidFill>
                  <a:schemeClr val="bg1"/>
                </a:solidFill>
              </a:rPr>
              <a:t>实现实例：</a:t>
            </a:r>
            <a:r>
              <a:rPr lang="en-US" altLang="zh-CN" dirty="0" err="1" smtClean="0">
                <a:solidFill>
                  <a:schemeClr val="bg1"/>
                </a:solidFill>
              </a:rPr>
              <a:t>DistributedShell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unmanaged-am-launcher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err="1" smtClean="0">
                <a:solidFill>
                  <a:schemeClr val="bg1"/>
                </a:solidFill>
              </a:rPr>
              <a:t>MapReduce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9436" y="850712"/>
            <a:ext cx="43364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3</a:t>
            </a:r>
            <a:r>
              <a:rPr lang="zh-CN" altLang="en-US" b="1" dirty="0">
                <a:latin typeface="+mj-ea"/>
                <a:ea typeface="+mj-ea"/>
              </a:rPr>
              <a:t>）编程步骤</a:t>
            </a:r>
            <a:r>
              <a:rPr lang="zh-CN" altLang="en-US" b="1" dirty="0" smtClean="0">
                <a:latin typeface="+mj-ea"/>
                <a:ea typeface="+mj-ea"/>
              </a:rPr>
              <a:t>小结</a:t>
            </a:r>
            <a:endParaRPr lang="en-US" altLang="zh-CN" b="1" dirty="0" smtClean="0">
              <a:latin typeface="+mj-ea"/>
              <a:ea typeface="+mj-ea"/>
            </a:endParaRPr>
          </a:p>
          <a:p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b="1" dirty="0" smtClean="0">
                <a:latin typeface="+mj-ea"/>
                <a:ea typeface="+mj-ea"/>
              </a:rPr>
              <a:t>端：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①获取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ApplicationId</a:t>
            </a:r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②提交任务。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b="1" dirty="0" smtClean="0">
                <a:latin typeface="+mj-ea"/>
                <a:ea typeface="+mj-ea"/>
              </a:rPr>
              <a:t>端：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①</a:t>
            </a:r>
            <a:r>
              <a:rPr lang="zh-CN" altLang="en-US" dirty="0" smtClean="0">
                <a:latin typeface="+mj-ea"/>
                <a:ea typeface="+mj-ea"/>
              </a:rPr>
              <a:t>注册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②</a:t>
            </a:r>
            <a:r>
              <a:rPr lang="zh-CN" altLang="en-US" dirty="0" smtClean="0">
                <a:latin typeface="+mj-ea"/>
                <a:ea typeface="+mj-ea"/>
              </a:rPr>
              <a:t>申请资源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③启动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④重复</a:t>
            </a:r>
            <a:r>
              <a:rPr lang="zh-CN" altLang="en-US" dirty="0">
                <a:latin typeface="+mj-ea"/>
                <a:ea typeface="+mj-ea"/>
              </a:rPr>
              <a:t>步骤</a:t>
            </a:r>
            <a:r>
              <a:rPr lang="en-US" altLang="zh-CN" dirty="0">
                <a:latin typeface="+mj-ea"/>
                <a:ea typeface="+mj-ea"/>
              </a:rPr>
              <a:t>2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</a:rPr>
              <a:t>3</a:t>
            </a:r>
            <a:r>
              <a:rPr lang="zh-CN" altLang="en-US" dirty="0">
                <a:latin typeface="+mj-ea"/>
                <a:ea typeface="+mj-ea"/>
              </a:rPr>
              <a:t>，直至任务</a:t>
            </a:r>
            <a:r>
              <a:rPr lang="zh-CN" altLang="en-US" dirty="0" smtClean="0">
                <a:latin typeface="+mj-ea"/>
                <a:ea typeface="+mj-ea"/>
              </a:rPr>
              <a:t>完成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⑤注销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658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8321" y="1227998"/>
            <a:ext cx="8299579" cy="216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DistributedShell</a:t>
            </a:r>
            <a:r>
              <a:rPr lang="zh-CN" altLang="en-US" dirty="0"/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/>
              <a:t>自带的一个应用程序编程实例，相当于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/>
              <a:t>编程中的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World”</a:t>
            </a:r>
            <a:r>
              <a:rPr lang="zh-CN" altLang="en-US" dirty="0"/>
              <a:t>，它的功能是</a:t>
            </a:r>
            <a:r>
              <a:rPr lang="zh-CN" altLang="en-US" b="1" dirty="0">
                <a:solidFill>
                  <a:srgbClr val="FF0000"/>
                </a:solidFill>
              </a:rPr>
              <a:t>并行执行用户提交的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zh-CN" altLang="en-US" b="1" dirty="0">
                <a:solidFill>
                  <a:srgbClr val="FF0000"/>
                </a:solidFill>
              </a:rPr>
              <a:t>命令或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zh-CN" altLang="en-US" b="1" dirty="0">
                <a:solidFill>
                  <a:srgbClr val="FF0000"/>
                </a:solidFill>
              </a:rPr>
              <a:t>脚本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/>
              <a:t>官方网站</a:t>
            </a:r>
            <a:r>
              <a:rPr lang="zh-CN" altLang="en-US" b="1" dirty="0"/>
              <a:t>下载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Hadoop-2.2.0-src.tar.gz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dirty="0"/>
              <a:t>源码包）并</a:t>
            </a:r>
            <a:r>
              <a:rPr lang="zh-CN" altLang="en-US" b="1" dirty="0"/>
              <a:t>解压</a:t>
            </a:r>
            <a:r>
              <a:rPr lang="zh-CN" altLang="en-US" dirty="0"/>
              <a:t>后，依次进入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Hadoop-yarn-project\Hadoop-yarn\Hadoop-yarn-applications</a:t>
            </a:r>
            <a:r>
              <a:rPr lang="zh-CN" altLang="en-US" dirty="0"/>
              <a:t>，下面就是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dirty="0"/>
              <a:t>自带的两个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zh-CN" altLang="en-US" b="1" dirty="0"/>
              <a:t>编程实例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8" y="808059"/>
            <a:ext cx="422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实例</a:t>
            </a:r>
            <a:r>
              <a:rPr lang="zh-CN" altLang="en-US" sz="2400" b="1" dirty="0" smtClean="0"/>
              <a:t>分析</a:t>
            </a:r>
            <a:r>
              <a:rPr lang="en-US" altLang="zh-CN" sz="2400" b="1" dirty="0" smtClean="0"/>
              <a:t>-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DistributedShell</a:t>
            </a:r>
            <a:endParaRPr lang="zh-CN" altLang="en-US" sz="2400" b="1" dirty="0"/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702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704443"/>
            <a:ext cx="938455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  <a:ea typeface="+mj-ea"/>
              </a:rPr>
              <a:t>Client</a:t>
            </a:r>
            <a:r>
              <a:rPr lang="zh-CN" altLang="en-US" b="1" dirty="0">
                <a:latin typeface="+mj-ea"/>
                <a:ea typeface="+mj-ea"/>
              </a:rPr>
              <a:t>：主要向</a:t>
            </a:r>
            <a:r>
              <a:rPr lang="en-US" altLang="zh-CN" b="1" dirty="0">
                <a:latin typeface="+mj-ea"/>
                <a:ea typeface="+mj-ea"/>
              </a:rPr>
              <a:t>RM</a:t>
            </a:r>
            <a:r>
              <a:rPr lang="zh-CN" altLang="en-US" b="1" dirty="0">
                <a:latin typeface="+mj-ea"/>
                <a:ea typeface="+mj-ea"/>
              </a:rPr>
              <a:t>提交</a:t>
            </a:r>
            <a:r>
              <a:rPr lang="zh-CN" altLang="en-US" b="1" dirty="0" smtClean="0">
                <a:latin typeface="+mj-ea"/>
                <a:ea typeface="+mj-ea"/>
              </a:rPr>
              <a:t>任务。</a:t>
            </a:r>
            <a:r>
              <a:rPr lang="en-US" altLang="zh-CN" dirty="0">
                <a:solidFill>
                  <a:srgbClr val="4F4F4F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4F4F4F"/>
                </a:solidFill>
                <a:latin typeface="+mj-ea"/>
                <a:ea typeface="+mj-ea"/>
              </a:rPr>
              <a:t>Client</a:t>
            </a:r>
            <a:r>
              <a:rPr lang="zh-CN" altLang="en-US" b="1" dirty="0">
                <a:solidFill>
                  <a:srgbClr val="4F4F4F"/>
                </a:solidFill>
                <a:latin typeface="+mj-ea"/>
                <a:ea typeface="+mj-ea"/>
              </a:rPr>
              <a:t>类是</a:t>
            </a:r>
            <a:r>
              <a:rPr lang="en-US" altLang="zh-CN" b="1" dirty="0" err="1">
                <a:solidFill>
                  <a:srgbClr val="4F4F4F"/>
                </a:solidFill>
                <a:latin typeface="+mj-ea"/>
                <a:ea typeface="+mj-ea"/>
              </a:rPr>
              <a:t>DistributedShell</a:t>
            </a:r>
            <a:r>
              <a:rPr lang="zh-CN" altLang="en-US" b="1" dirty="0">
                <a:solidFill>
                  <a:srgbClr val="4F4F4F"/>
                </a:solidFill>
                <a:latin typeface="+mj-ea"/>
                <a:ea typeface="+mj-ea"/>
              </a:rPr>
              <a:t>应用提交到</a:t>
            </a:r>
            <a:r>
              <a:rPr lang="en-US" altLang="zh-CN" b="1" dirty="0">
                <a:solidFill>
                  <a:srgbClr val="4F4F4F"/>
                </a:solidFill>
                <a:latin typeface="+mj-ea"/>
                <a:ea typeface="+mj-ea"/>
              </a:rPr>
              <a:t>YARN</a:t>
            </a:r>
            <a:r>
              <a:rPr lang="zh-CN" altLang="en-US" b="1" dirty="0">
                <a:solidFill>
                  <a:srgbClr val="4F4F4F"/>
                </a:solidFill>
                <a:latin typeface="+mj-ea"/>
                <a:ea typeface="+mj-ea"/>
              </a:rPr>
              <a:t>的客户端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18" y="1215926"/>
            <a:ext cx="90823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将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启动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，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然后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启动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多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个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Containers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用于运行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shell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命令或脚本。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运行逻辑为：</a:t>
            </a:r>
          </a:p>
          <a:p>
            <a:pPr latinLnBrk="1"/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1)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使用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ApplicationClientProtocol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协议连接</a:t>
            </a:r>
            <a:r>
              <a:rPr lang="en-US" altLang="zh-CN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获取一个新的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ApplicationId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2)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在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一个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job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提交过程中，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首先创建一个</a:t>
            </a:r>
            <a:r>
              <a:rPr lang="en-US" altLang="zh-CN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ApplicationSubmissionContext</a:t>
            </a:r>
            <a:r>
              <a:rPr lang="zh-CN" altLang="en-US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定义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的详细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信息</a:t>
            </a:r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:</a:t>
            </a:r>
            <a:r>
              <a:rPr lang="en-US" altLang="zh-CN" dirty="0" err="1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ApplicationId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name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优先级、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分配的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队列，以及定义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一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个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，用于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启动</a:t>
            </a:r>
            <a:r>
              <a:rPr lang="en-US" altLang="zh-CN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3)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在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ContainerLaunchContext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中初始化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启动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的资源：</a:t>
            </a:r>
          </a:p>
          <a:p>
            <a:pPr marL="742950" lvl="1" indent="-285750" latinLnBrk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运行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的资源</a:t>
            </a:r>
          </a:p>
          <a:p>
            <a:pPr marL="742950" lvl="1" indent="-285750" latinLnBrk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jars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（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AppMaster.jar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）、配置文件</a:t>
            </a:r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log4j.properties</a:t>
            </a: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)</a:t>
            </a:r>
          </a:p>
          <a:p>
            <a:pPr marL="742950" lvl="1" indent="-285750" latinLnBrk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运行环境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H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adoop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特定的类路径、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java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classpath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）</a:t>
            </a:r>
          </a:p>
          <a:p>
            <a:pPr marL="742950" lvl="1" indent="-285750" latinLnBrk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启动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的命令</a:t>
            </a: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(4)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使用</a:t>
            </a:r>
            <a:r>
              <a:rPr lang="en-US" altLang="zh-CN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ApplicationSubmissionContext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提交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到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，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并按固定周期向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请求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ApplicationReport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，完成对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applicatoin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的监控。</a:t>
            </a: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(5)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如果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运行时间超过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timeout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的限制（默认为</a:t>
            </a: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600000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毫秒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，通过</a:t>
            </a: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</a:rPr>
              <a:t>-</a:t>
            </a:r>
            <a:r>
              <a:rPr lang="en-US" altLang="zh-CN" dirty="0" smtClean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timeout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设置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），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client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将发送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KillApplicationRequest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到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，将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杀死。</a:t>
            </a:r>
            <a:endParaRPr lang="zh-CN" altLang="en-US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47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704443"/>
            <a:ext cx="201208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Client</a:t>
            </a:r>
            <a:r>
              <a:rPr lang="zh-CN" altLang="en-US" b="1" dirty="0" smtClean="0"/>
              <a:t>类主要代码</a:t>
            </a:r>
            <a:endParaRPr lang="en-US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351"/>
            <a:ext cx="9144000" cy="48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81898"/>
            <a:ext cx="829957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en-US" altLang="zh-CN" b="1" dirty="0" smtClean="0"/>
              <a:t>: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向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申请资源，并与</a:t>
            </a:r>
            <a:r>
              <a:rPr lang="en-US" altLang="zh-CN" b="1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NM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协商启动</a:t>
            </a:r>
            <a:r>
              <a:rPr lang="en-US" altLang="zh-CN" b="1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任务</a:t>
            </a:r>
            <a:endParaRPr lang="zh-CN" altLang="en-US" b="1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61619" y="1313942"/>
            <a:ext cx="90823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启动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一个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或多个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，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在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ontainer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上执行</a:t>
            </a:r>
            <a:r>
              <a:rPr lang="en-US" altLang="zh-CN" dirty="0">
                <a:solidFill>
                  <a:srgbClr val="4F4F4F"/>
                </a:solidFill>
                <a:latin typeface="+mj-ea"/>
                <a:ea typeface="+mj-ea"/>
              </a:rPr>
              <a:t>shell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命令或脚本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。它的运行</a:t>
            </a:r>
            <a:r>
              <a:rPr lang="zh-CN" altLang="en-US" dirty="0">
                <a:solidFill>
                  <a:srgbClr val="4F4F4F"/>
                </a:solidFill>
                <a:latin typeface="+mj-ea"/>
                <a:ea typeface="+mj-ea"/>
              </a:rPr>
              <a:t>逻辑为</a:t>
            </a:r>
            <a:r>
              <a:rPr lang="zh-CN" altLang="en-US" dirty="0" smtClean="0">
                <a:solidFill>
                  <a:srgbClr val="4F4F4F"/>
                </a:solidFill>
                <a:latin typeface="+mj-ea"/>
                <a:ea typeface="+mj-ea"/>
              </a:rPr>
              <a:t>：</a:t>
            </a:r>
            <a:endParaRPr lang="en-US" altLang="zh-CN" dirty="0" smtClean="0">
              <a:solidFill>
                <a:srgbClr val="4F4F4F"/>
              </a:solidFill>
              <a:latin typeface="+mj-ea"/>
              <a:ea typeface="+mj-ea"/>
            </a:endParaRPr>
          </a:p>
          <a:p>
            <a:pPr algn="just" latinLnBrk="1"/>
            <a:endParaRPr lang="zh-CN" altLang="en-US" dirty="0">
              <a:solidFill>
                <a:srgbClr val="4F4F4F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启动一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个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ontainer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用于运行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  <a:cs typeface="Times New Roman" panose="02020603050405020304" pitchFamily="18" charset="0"/>
              </a:rPr>
              <a:t>(2)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连接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，向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注册自己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      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向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注册的信息有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：</a:t>
            </a:r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ip:por</a:t>
            </a:r>
            <a:r>
              <a:rPr lang="en-US" altLang="zh-CN" dirty="0" err="1" smtClean="0">
                <a:solidFill>
                  <a:srgbClr val="333333"/>
                </a:solidFill>
                <a:latin typeface="+mj-ea"/>
                <a:ea typeface="+mj-ea"/>
              </a:rPr>
              <a:t>t</a:t>
            </a:r>
            <a:endParaRPr lang="en-US" altLang="zh-CN" dirty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所在主机的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hostname</a:t>
            </a:r>
          </a:p>
          <a:p>
            <a:pPr latinLnBrk="1"/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tracking 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url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客户端用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tracking 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url</a:t>
            </a:r>
            <a:r>
              <a:rPr lang="zh-CN" altLang="en-US" sz="1600" dirty="0">
                <a:solidFill>
                  <a:srgbClr val="333333"/>
                </a:solidFill>
                <a:latin typeface="+mj-ea"/>
                <a:ea typeface="+mj-ea"/>
              </a:rPr>
              <a:t>来跟踪任务的状态和历史记录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。</a:t>
            </a:r>
          </a:p>
          <a:p>
            <a:pPr lvl="1" latinLnBrk="1"/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需要注意的是：在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DistributedShell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中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，最初注册时只需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要设置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hostname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vl="1" latinLnBrk="1"/>
            <a:endParaRPr lang="zh-CN" altLang="en-US" dirty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  <a:ea typeface="+mj-ea"/>
              </a:rPr>
              <a:t>(3)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按照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设定的时间间隔向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发送心跳。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ApplicationMasterService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每次收到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的心跳信息后，会同时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在</a:t>
            </a:r>
            <a:endParaRPr lang="en-US" altLang="zh-CN" dirty="0" smtClean="0">
              <a:solidFill>
                <a:srgbClr val="333333"/>
              </a:solidFill>
              <a:latin typeface="+mj-ea"/>
              <a:ea typeface="+mj-ea"/>
            </a:endParaRPr>
          </a:p>
          <a:p>
            <a:pPr latinLnBrk="1"/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AMLivelinessMonitor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</a:rPr>
              <a:t>更新其最近一次发送心跳的时间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33333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97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3589596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将</a:t>
            </a:r>
            <a:r>
              <a:rPr lang="en-US" altLang="zh-CN" dirty="0"/>
              <a:t>Hadoop 2.0</a:t>
            </a:r>
            <a:r>
              <a:rPr lang="zh-CN" altLang="en-US" dirty="0"/>
              <a:t>部署至集群后，通过</a:t>
            </a:r>
            <a:r>
              <a:rPr lang="zh-CN" altLang="en-US" b="1" dirty="0"/>
              <a:t>调用</a:t>
            </a:r>
            <a:r>
              <a:rPr lang="en-US" altLang="zh-CN" b="1" dirty="0"/>
              <a:t>Hadoop 2.0</a:t>
            </a:r>
            <a:r>
              <a:rPr lang="zh-CN" altLang="en-US" b="1" dirty="0"/>
              <a:t>程序库</a:t>
            </a:r>
            <a:r>
              <a:rPr lang="zh-CN" altLang="en-US" dirty="0"/>
              <a:t>，能够用简单的编程模型来处理分布在不同机器上的</a:t>
            </a:r>
            <a:r>
              <a:rPr lang="zh-CN" altLang="en-US" b="1" dirty="0"/>
              <a:t>大规模数据集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由于采用</a:t>
            </a:r>
            <a:r>
              <a:rPr lang="zh-CN" altLang="en-US" b="1" dirty="0"/>
              <a:t>客户</a:t>
            </a:r>
            <a:r>
              <a:rPr lang="en-US" altLang="zh-CN" b="1" dirty="0"/>
              <a:t>-</a:t>
            </a:r>
            <a:r>
              <a:rPr lang="zh-CN" altLang="en-US" b="1" dirty="0"/>
              <a:t>服务器模式</a:t>
            </a:r>
            <a:r>
              <a:rPr lang="zh-CN" altLang="en-US" dirty="0"/>
              <a:t>，</a:t>
            </a:r>
            <a:r>
              <a:rPr lang="en-US" altLang="zh-CN" dirty="0"/>
              <a:t>Hadoop 2.0</a:t>
            </a:r>
            <a:r>
              <a:rPr lang="zh-CN" altLang="en-US" dirty="0"/>
              <a:t>很容易从一台机器扩展至成千上万台机器，并且每台机器都能提供</a:t>
            </a:r>
            <a:r>
              <a:rPr lang="zh-CN" altLang="en-US" b="1" dirty="0"/>
              <a:t>本地计算存储</a:t>
            </a:r>
            <a:r>
              <a:rPr lang="zh-CN" altLang="en-US" dirty="0"/>
              <a:t>和</a:t>
            </a:r>
            <a:r>
              <a:rPr lang="zh-CN" altLang="en-US" b="1" dirty="0"/>
              <a:t>本地计算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考虑到集群中每台机器都可能会出问题（如硬件失效），</a:t>
            </a:r>
            <a:r>
              <a:rPr lang="en-US" altLang="zh-CN" dirty="0"/>
              <a:t>Hadoop 2.0</a:t>
            </a:r>
            <a:r>
              <a:rPr lang="zh-CN" altLang="en-US" dirty="0"/>
              <a:t>本身从设计上就在</a:t>
            </a:r>
            <a:r>
              <a:rPr lang="zh-CN" altLang="en-US" b="1" dirty="0"/>
              <a:t>程序层</a:t>
            </a:r>
            <a:r>
              <a:rPr lang="zh-CN" altLang="en-US" dirty="0"/>
              <a:t>规避了这些问题。</a:t>
            </a: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pic>
        <p:nvPicPr>
          <p:cNvPr id="16" name="Picture 2" descr="c:\users\lenovo\appdata\roaming\360se6\User Data\temp\001Yakwlzy6GGnsxiqT23&amp;6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94" y="789178"/>
            <a:ext cx="4946981" cy="288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61619" y="732529"/>
            <a:ext cx="908238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dirty="0">
                <a:solidFill>
                  <a:srgbClr val="333333"/>
                </a:solidFill>
                <a:latin typeface="+mj-ea"/>
              </a:rPr>
              <a:t>(4)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通过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ContainerRequest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方法向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发送请求，申请相应数目的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。在发送申请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请求前，需要初始化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，需要初始化的参数有：</a:t>
            </a:r>
          </a:p>
          <a:p>
            <a:pPr lvl="1" latinLnBrk="1"/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Priority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：请求的优先级</a:t>
            </a:r>
          </a:p>
          <a:p>
            <a:pPr lvl="1" latinLnBrk="1"/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：当前支持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和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1" latinLnBrk="1"/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：申请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所在的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（如果不需要指定，则设为</a:t>
            </a:r>
            <a:r>
              <a:rPr lang="en-US" altLang="zh-CN" dirty="0">
                <a:solidFill>
                  <a:srgbClr val="333333"/>
                </a:solidFill>
                <a:latin typeface="+mj-ea"/>
              </a:rPr>
              <a:t>null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）</a:t>
            </a:r>
          </a:p>
          <a:p>
            <a:pPr lvl="1" latinLnBrk="1"/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racks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：申请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所在的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</a:t>
            </a:r>
            <a:r>
              <a:rPr lang="zh-CN" altLang="en-US" dirty="0">
                <a:solidFill>
                  <a:srgbClr val="333333"/>
                </a:solidFill>
                <a:latin typeface="+mj-ea"/>
              </a:rPr>
              <a:t>（如果不需要指定，则设为</a:t>
            </a:r>
            <a:r>
              <a:rPr lang="en-US" altLang="zh-CN" dirty="0">
                <a:solidFill>
                  <a:srgbClr val="333333"/>
                </a:solidFill>
                <a:latin typeface="+mj-ea"/>
              </a:rPr>
              <a:t>null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）</a:t>
            </a:r>
            <a:endParaRPr lang="en-US" altLang="zh-CN" dirty="0" smtClean="0">
              <a:solidFill>
                <a:srgbClr val="333333"/>
              </a:solidFill>
              <a:latin typeface="+mj-ea"/>
            </a:endParaRPr>
          </a:p>
          <a:p>
            <a:pPr lvl="1" latinLnBrk="1"/>
            <a:endParaRPr lang="zh-CN" altLang="en-US" dirty="0" smtClean="0">
              <a:solidFill>
                <a:srgbClr val="333333"/>
              </a:solidFill>
              <a:latin typeface="+mj-ea"/>
            </a:endParaRPr>
          </a:p>
          <a:p>
            <a:pPr latinLnBrk="1"/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返回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的申请的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ontainers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信息，根据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的状态</a:t>
            </a:r>
            <a:endParaRPr lang="en-US" altLang="zh-CN" dirty="0" smtClean="0">
              <a:solidFill>
                <a:srgbClr val="333333"/>
              </a:solidFill>
              <a:latin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</a:rPr>
              <a:t>-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containerStatus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，更新已申请成功和还未申请的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数目。</a:t>
            </a:r>
            <a:endParaRPr lang="en-US" altLang="zh-CN" dirty="0" smtClean="0">
              <a:solidFill>
                <a:srgbClr val="333333"/>
              </a:solidFill>
              <a:latin typeface="+mj-ea"/>
            </a:endParaRPr>
          </a:p>
          <a:p>
            <a:pPr latinLnBrk="1"/>
            <a:endParaRPr lang="zh-CN" altLang="en-US" dirty="0" smtClean="0">
              <a:solidFill>
                <a:srgbClr val="333333"/>
              </a:solidFill>
              <a:latin typeface="+mj-ea"/>
            </a:endParaRP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</a:rPr>
              <a:t>(6)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申请成功的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，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则通过</a:t>
            </a:r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ContainerLaunchContext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初始化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的启动信息。初始化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后启动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。需要初始化的信息有：</a:t>
            </a:r>
          </a:p>
          <a:p>
            <a:pPr lvl="1" latinLnBrk="1"/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id</a:t>
            </a:r>
          </a:p>
          <a:p>
            <a:pPr lvl="1" latinLnBrk="1"/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执行资源（</a:t>
            </a:r>
            <a:r>
              <a:rPr lang="en-US" altLang="zh-CN" dirty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脚本或命令、处理的数据）</a:t>
            </a:r>
          </a:p>
          <a:p>
            <a:pPr lvl="1" latinLnBrk="1"/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运行环境</a:t>
            </a:r>
          </a:p>
          <a:p>
            <a:pPr lvl="1" latinLnBrk="1"/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运行命令</a:t>
            </a: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</a:rPr>
              <a:t>(7)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运行期间，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对</a:t>
            </a:r>
            <a:r>
              <a:rPr lang="en-US" altLang="zh-CN" dirty="0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进行监控。</a:t>
            </a:r>
          </a:p>
          <a:p>
            <a:pPr latinLnBrk="1"/>
            <a:r>
              <a:rPr lang="en-US" altLang="zh-CN" dirty="0" smtClean="0">
                <a:solidFill>
                  <a:srgbClr val="333333"/>
                </a:solidFill>
                <a:latin typeface="+mj-ea"/>
              </a:rPr>
              <a:t>(8)job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运行结束，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发送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FinishApplicationMasterRequest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请求给</a:t>
            </a:r>
            <a:endParaRPr lang="en-US" altLang="zh-CN" dirty="0" smtClean="0">
              <a:solidFill>
                <a:srgbClr val="333333"/>
              </a:solidFill>
              <a:latin typeface="+mj-ea"/>
            </a:endParaRPr>
          </a:p>
          <a:p>
            <a:pPr latinLnBrk="1"/>
            <a:r>
              <a:rPr lang="en-US" altLang="zh-CN" dirty="0" err="1" smtClean="0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ResourceManager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，完成</a:t>
            </a:r>
            <a:r>
              <a:rPr lang="en-US" altLang="zh-CN" dirty="0" err="1">
                <a:solidFill>
                  <a:srgbClr val="4F4F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ApplicationMaster</a:t>
            </a:r>
            <a:r>
              <a:rPr lang="zh-CN" altLang="en-US" dirty="0" smtClean="0">
                <a:solidFill>
                  <a:srgbClr val="333333"/>
                </a:solidFill>
                <a:latin typeface="+mj-ea"/>
              </a:rPr>
              <a:t>的注销。</a:t>
            </a:r>
            <a:endParaRPr lang="zh-CN" altLang="en-US" dirty="0">
              <a:solidFill>
                <a:srgbClr val="333333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7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81898"/>
            <a:ext cx="8299579" cy="4589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/>
              <a:t>ApplicationMaster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部分代码</a:t>
            </a:r>
            <a:endParaRPr lang="zh-CN" altLang="en-US" b="1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806"/>
            <a:ext cx="9144000" cy="53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7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7" name="矩形 6"/>
          <p:cNvSpPr/>
          <p:nvPr/>
        </p:nvSpPr>
        <p:spPr>
          <a:xfrm>
            <a:off x="342414" y="4325169"/>
            <a:ext cx="869311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默认情况下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包里已经有分布式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Shell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的代码了，可以使用任何用户执行如下命令：</a:t>
            </a:r>
          </a:p>
        </p:txBody>
      </p:sp>
      <p:sp>
        <p:nvSpPr>
          <p:cNvPr id="8" name="矩形 7"/>
          <p:cNvSpPr/>
          <p:nvPr/>
        </p:nvSpPr>
        <p:spPr>
          <a:xfrm>
            <a:off x="342414" y="4798028"/>
            <a:ext cx="8134141" cy="17543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$Hadoop jar /</a:t>
            </a:r>
            <a:r>
              <a:rPr lang="en-US" altLang="zh-CN" kern="5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usr</a:t>
            </a: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/lib/Hadoop-yarn/Hadoop-yarn-applications-distributedshell.jar</a:t>
            </a:r>
            <a:endParaRPr lang="zh-CN" altLang="zh-CN" kern="5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 </a:t>
            </a:r>
            <a:r>
              <a:rPr lang="en-US" altLang="zh-CN" kern="5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org.apache.Hadoop.yarn.applications.distributedshell.Client</a:t>
            </a: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zh-CN" altLang="zh-CN" kern="5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 -jar /</a:t>
            </a:r>
            <a:r>
              <a:rPr lang="en-US" altLang="zh-CN" kern="5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usr</a:t>
            </a: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/lib/Hadoop-yarn/Hadoop-yarn-applications-distributedshell.jar</a:t>
            </a:r>
            <a:endParaRPr lang="zh-CN" altLang="zh-CN" kern="5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 -</a:t>
            </a:r>
            <a:r>
              <a:rPr lang="en-US" altLang="zh-CN" kern="5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shell_command</a:t>
            </a: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'/bin/date' -</a:t>
            </a:r>
            <a:r>
              <a:rPr lang="en-US" altLang="zh-CN" kern="5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num_containers</a:t>
            </a:r>
            <a:r>
              <a:rPr lang="en-US" altLang="zh-CN" kern="5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100</a:t>
            </a:r>
            <a:endParaRPr lang="zh-CN" altLang="zh-CN" kern="5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5" y="769062"/>
            <a:ext cx="8420100" cy="34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TextBox 3_1_1"/>
          <p:cNvSpPr txBox="1"/>
          <p:nvPr/>
        </p:nvSpPr>
        <p:spPr>
          <a:xfrm>
            <a:off x="404049" y="808059"/>
            <a:ext cx="337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实例分析</a:t>
            </a:r>
            <a:r>
              <a:rPr lang="en-US" altLang="zh-CN" sz="2400" b="1" dirty="0">
                <a:solidFill>
                  <a:schemeClr val="accent6"/>
                </a:solidFill>
              </a:rPr>
              <a:t>-</a:t>
            </a:r>
            <a:r>
              <a:rPr lang="en-US" altLang="zh-CN" sz="2400" b="1" dirty="0" err="1">
                <a:solidFill>
                  <a:schemeClr val="accent6"/>
                </a:solidFill>
              </a:rPr>
              <a:t>MapReduce</a:t>
            </a:r>
            <a:endParaRPr lang="en-US" altLang="zh-CN" sz="2400" b="1" dirty="0">
              <a:solidFill>
                <a:schemeClr val="accent6"/>
              </a:solidFill>
            </a:endParaRPr>
          </a:p>
        </p:txBody>
      </p:sp>
      <p:sp>
        <p:nvSpPr>
          <p:cNvPr id="6" name="Oval 4_1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77231" y="4469795"/>
            <a:ext cx="9129978" cy="1485463"/>
            <a:chOff x="7703" y="1524886"/>
            <a:chExt cx="9129978" cy="1485463"/>
          </a:xfrm>
        </p:grpSpPr>
        <p:sp>
          <p:nvSpPr>
            <p:cNvPr id="9" name="矩形 8"/>
            <p:cNvSpPr/>
            <p:nvPr/>
          </p:nvSpPr>
          <p:spPr>
            <a:xfrm>
              <a:off x="78377" y="2465414"/>
              <a:ext cx="731520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85099" y="2465414"/>
              <a:ext cx="731520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1076" y="1568431"/>
              <a:ext cx="1341543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62516" y="1568431"/>
              <a:ext cx="569234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18772" y="1568431"/>
              <a:ext cx="933486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560800" y="1568431"/>
              <a:ext cx="1137384" cy="5050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917034" y="1568431"/>
              <a:ext cx="1258390" cy="5050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402359" y="1568431"/>
              <a:ext cx="854887" cy="5050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72928" y="1568431"/>
              <a:ext cx="1463714" cy="5050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57902" y="2465414"/>
              <a:ext cx="978334" cy="5050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820298" y="2465414"/>
              <a:ext cx="1116344" cy="5050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5795" y="1651702"/>
              <a:ext cx="1483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InputFormat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2094" y="1651702"/>
              <a:ext cx="656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Map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62498" y="1651702"/>
              <a:ext cx="1132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Combine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30730" y="1651702"/>
              <a:ext cx="1242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Partitioner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867539" y="1524886"/>
              <a:ext cx="1433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Grouping</a:t>
              </a:r>
            </a:p>
            <a:p>
              <a:r>
                <a:rPr lang="en-US" altLang="zh-CN" sz="1600">
                  <a:solidFill>
                    <a:schemeClr val="bg1"/>
                  </a:solidFill>
                </a:rPr>
                <a:t>Comparator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86494" y="1651702"/>
              <a:ext cx="1751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OutputFormat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53113" y="1651702"/>
              <a:ext cx="904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Reduce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703" y="2425574"/>
              <a:ext cx="8948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Record</a:t>
              </a:r>
            </a:p>
            <a:p>
              <a:r>
                <a:rPr lang="en-US" altLang="zh-CN" sz="1600">
                  <a:solidFill>
                    <a:schemeClr val="bg1"/>
                  </a:solidFill>
                </a:rPr>
                <a:t>Reader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96987" y="2425574"/>
              <a:ext cx="8948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Input</a:t>
              </a:r>
            </a:p>
            <a:p>
              <a:r>
                <a:rPr lang="en-US" altLang="zh-CN" sz="1600">
                  <a:solidFill>
                    <a:schemeClr val="bg1"/>
                  </a:solidFill>
                </a:rPr>
                <a:t>Split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57902" y="2425574"/>
              <a:ext cx="1010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Recoder</a:t>
              </a:r>
            </a:p>
            <a:p>
              <a:r>
                <a:rPr lang="en-US" altLang="zh-CN" sz="1600">
                  <a:solidFill>
                    <a:schemeClr val="bg1"/>
                  </a:solidFill>
                </a:rPr>
                <a:t>Writer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767237" y="2412127"/>
              <a:ext cx="1304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Output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Committer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1461864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2218542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3352258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4716804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6200738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7264972" y="1853431"/>
              <a:ext cx="20023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450535" y="2072819"/>
              <a:ext cx="293491" cy="37251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 flipV="1">
              <a:off x="927892" y="2073527"/>
              <a:ext cx="308659" cy="35204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17" idx="2"/>
            </p:cNvCxnSpPr>
            <p:nvPr/>
          </p:nvCxnSpPr>
          <p:spPr>
            <a:xfrm flipV="1">
              <a:off x="7204979" y="2073528"/>
              <a:ext cx="999806" cy="37180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0" idx="0"/>
              <a:endCxn id="17" idx="2"/>
            </p:cNvCxnSpPr>
            <p:nvPr/>
          </p:nvCxnSpPr>
          <p:spPr>
            <a:xfrm flipH="1" flipV="1">
              <a:off x="8204785" y="2073528"/>
              <a:ext cx="214752" cy="33859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190604" y="2044855"/>
            <a:ext cx="2476396" cy="572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实例化配置文件类</a:t>
            </a:r>
          </a:p>
        </p:txBody>
      </p:sp>
      <p:sp>
        <p:nvSpPr>
          <p:cNvPr id="43" name="矩形 42"/>
          <p:cNvSpPr/>
          <p:nvPr/>
        </p:nvSpPr>
        <p:spPr>
          <a:xfrm>
            <a:off x="2996116" y="2044855"/>
            <a:ext cx="1873194" cy="572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实例化</a:t>
            </a:r>
            <a:r>
              <a:rPr lang="en-US" altLang="zh-CN"/>
              <a:t>Job</a:t>
            </a:r>
            <a:r>
              <a:rPr lang="zh-CN" altLang="en-US"/>
              <a:t>类</a:t>
            </a:r>
          </a:p>
        </p:txBody>
      </p:sp>
      <p:sp>
        <p:nvSpPr>
          <p:cNvPr id="44" name="矩形 43"/>
          <p:cNvSpPr/>
          <p:nvPr/>
        </p:nvSpPr>
        <p:spPr>
          <a:xfrm>
            <a:off x="5198426" y="2044855"/>
            <a:ext cx="1746966" cy="572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编写输入格式</a:t>
            </a:r>
          </a:p>
        </p:txBody>
      </p:sp>
      <p:sp>
        <p:nvSpPr>
          <p:cNvPr id="45" name="矩形 44"/>
          <p:cNvSpPr/>
          <p:nvPr/>
        </p:nvSpPr>
        <p:spPr>
          <a:xfrm>
            <a:off x="7274507" y="2044855"/>
            <a:ext cx="1571760" cy="572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编写</a:t>
            </a:r>
            <a:r>
              <a:rPr lang="en-US" altLang="zh-CN"/>
              <a:t>Map</a:t>
            </a:r>
            <a:r>
              <a:rPr lang="zh-CN" altLang="en-US"/>
              <a:t>类</a:t>
            </a:r>
          </a:p>
        </p:txBody>
      </p:sp>
      <p:sp>
        <p:nvSpPr>
          <p:cNvPr id="46" name="矩形 45"/>
          <p:cNvSpPr/>
          <p:nvPr/>
        </p:nvSpPr>
        <p:spPr>
          <a:xfrm>
            <a:off x="190604" y="3300365"/>
            <a:ext cx="2241422" cy="5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编写</a:t>
            </a:r>
            <a:r>
              <a:rPr lang="en-US" altLang="zh-CN"/>
              <a:t>Partitioner</a:t>
            </a:r>
            <a:r>
              <a:rPr lang="zh-CN" altLang="en-US"/>
              <a:t>类</a:t>
            </a:r>
          </a:p>
        </p:txBody>
      </p:sp>
      <p:sp>
        <p:nvSpPr>
          <p:cNvPr id="47" name="矩形 46"/>
          <p:cNvSpPr/>
          <p:nvPr/>
        </p:nvSpPr>
        <p:spPr>
          <a:xfrm>
            <a:off x="2734163" y="3300365"/>
            <a:ext cx="1873194" cy="5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编写</a:t>
            </a:r>
            <a:r>
              <a:rPr lang="en-US" altLang="zh-CN"/>
              <a:t>Reduce</a:t>
            </a:r>
            <a:r>
              <a:rPr lang="zh-CN" altLang="en-US"/>
              <a:t>类</a:t>
            </a:r>
          </a:p>
        </p:txBody>
      </p:sp>
      <p:sp>
        <p:nvSpPr>
          <p:cNvPr id="48" name="矩形 47"/>
          <p:cNvSpPr/>
          <p:nvPr/>
        </p:nvSpPr>
        <p:spPr>
          <a:xfrm>
            <a:off x="4909494" y="3300365"/>
            <a:ext cx="2540026" cy="5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编写</a:t>
            </a:r>
            <a:r>
              <a:rPr lang="en-US" altLang="zh-CN"/>
              <a:t>OutputFormat</a:t>
            </a:r>
            <a:r>
              <a:rPr lang="zh-CN" altLang="en-US"/>
              <a:t>类</a:t>
            </a:r>
          </a:p>
        </p:txBody>
      </p:sp>
      <p:sp>
        <p:nvSpPr>
          <p:cNvPr id="49" name="矩形 48"/>
          <p:cNvSpPr/>
          <p:nvPr/>
        </p:nvSpPr>
        <p:spPr>
          <a:xfrm>
            <a:off x="7751657" y="3300365"/>
            <a:ext cx="1100081" cy="5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提交任务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682240" y="2331291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886447" y="2331291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6963604" y="2331291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7457845" y="3601612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4620797" y="3601612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2430880" y="3601612"/>
            <a:ext cx="28804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多边形 62"/>
          <p:cNvSpPr/>
          <p:nvPr/>
        </p:nvSpPr>
        <p:spPr>
          <a:xfrm>
            <a:off x="1242060" y="2628900"/>
            <a:ext cx="6842760" cy="655320"/>
          </a:xfrm>
          <a:custGeom>
            <a:avLst/>
            <a:gdLst>
              <a:gd name="connsiteX0" fmla="*/ 6842760 w 6842760"/>
              <a:gd name="connsiteY0" fmla="*/ 0 h 655320"/>
              <a:gd name="connsiteX1" fmla="*/ 6842760 w 6842760"/>
              <a:gd name="connsiteY1" fmla="*/ 152400 h 655320"/>
              <a:gd name="connsiteX2" fmla="*/ 6842760 w 6842760"/>
              <a:gd name="connsiteY2" fmla="*/ 312420 h 655320"/>
              <a:gd name="connsiteX3" fmla="*/ 0 w 6842760"/>
              <a:gd name="connsiteY3" fmla="*/ 312420 h 655320"/>
              <a:gd name="connsiteX4" fmla="*/ 0 w 6842760"/>
              <a:gd name="connsiteY4" fmla="*/ 65532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760" h="655320">
                <a:moveTo>
                  <a:pt x="6842760" y="0"/>
                </a:moveTo>
                <a:lnTo>
                  <a:pt x="6842760" y="152400"/>
                </a:lnTo>
                <a:lnTo>
                  <a:pt x="6842760" y="312420"/>
                </a:lnTo>
                <a:lnTo>
                  <a:pt x="0" y="312420"/>
                </a:lnTo>
                <a:lnTo>
                  <a:pt x="0" y="655320"/>
                </a:ln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298" y="1542797"/>
            <a:ext cx="270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MapReduce</a:t>
            </a:r>
            <a:r>
              <a:rPr lang="zh-CN" altLang="en-US" b="1" dirty="0" smtClean="0"/>
              <a:t>编程步骤：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629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203"/>
              </p:ext>
            </p:extLst>
          </p:nvPr>
        </p:nvGraphicFramePr>
        <p:xfrm>
          <a:off x="331520" y="1082676"/>
          <a:ext cx="8480960" cy="575309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952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8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744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InputFormat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TextInputFormat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RecordReader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LineRecordReader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InputSplit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FileSplit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744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 dirty="0">
                          <a:solidFill>
                            <a:srgbClr val="FF0000"/>
                          </a:solidFill>
                          <a:effectLst/>
                        </a:rPr>
                        <a:t>Map</a:t>
                      </a:r>
                      <a:endParaRPr lang="zh-CN" sz="1600" kern="5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IdentityMapper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Combine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不使用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Partitioner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HashPartitioner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744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 dirty="0" err="1">
                          <a:effectLst/>
                        </a:rPr>
                        <a:t>GroupCompatator</a:t>
                      </a:r>
                      <a:endParaRPr lang="zh-CN" sz="1600" kern="5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不使用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 dirty="0">
                          <a:solidFill>
                            <a:srgbClr val="FF0000"/>
                          </a:solidFill>
                          <a:effectLst/>
                        </a:rPr>
                        <a:t>Reduce</a:t>
                      </a:r>
                      <a:endParaRPr lang="zh-CN" sz="1600" kern="5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IdentityReducer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9744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OutputFormat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FileOutputFormat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RecordWriter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LineRecordWriter</a:t>
                      </a:r>
                      <a:endParaRPr lang="zh-CN" sz="160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0589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effectLst/>
                        </a:rPr>
                        <a:t>OutputCommitter</a:t>
                      </a:r>
                      <a:endParaRPr lang="zh-CN" sz="16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FileOutputCommitter</a:t>
                      </a:r>
                      <a:endParaRPr lang="zh-CN" sz="1600" kern="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3141" marR="11314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33228" y="713344"/>
            <a:ext cx="33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框架处理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程序时默认类</a:t>
            </a: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</p:spTree>
    <p:extLst>
      <p:ext uri="{BB962C8B-B14F-4D97-AF65-F5344CB8AC3E}">
        <p14:creationId xmlns:p14="http://schemas.microsoft.com/office/powerpoint/2010/main" val="42849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3228" y="713344"/>
            <a:ext cx="33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框架处理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程序时默认类</a:t>
            </a: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199434" y="1238335"/>
            <a:ext cx="89445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an input reader。这个函数会将输入分为M个部分，并且定义了如何从数据中抽取最初的键值对，比如词频的例子中定义文件名和文件内容是键值对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a </a:t>
            </a:r>
            <a:r>
              <a:rPr lang="zh-CN" altLang="en-US" dirty="0"/>
              <a:t>partition function。这个函数用于将map函数产生的中间键值对映射到一个分区里去，最简单的实现就是将键求哈希再对R取模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a </a:t>
            </a:r>
            <a:r>
              <a:rPr lang="zh-CN" altLang="en-US" dirty="0"/>
              <a:t>compare function。这个函数用于Reduce作业排序，这个函数定义了键的大小关系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an </a:t>
            </a:r>
            <a:r>
              <a:rPr lang="zh-CN" altLang="en-US" dirty="0"/>
              <a:t>output writer。负责将结果写入底层分布式文件系统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a </a:t>
            </a:r>
            <a:r>
              <a:rPr lang="zh-CN" altLang="en-US" dirty="0"/>
              <a:t>combiner function。实际就是reduce函数，这是用于前面提到的优化的，比如统计词频时，如果每个&lt;w, "1"&gt;要读一次，因为reduce和map通常不在一台机器，非常浪费时间，所以可以在map执行的地方先运行一次combiner，这样reduce只需要读一次&lt;w, "n"&gt;了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3228" y="713344"/>
            <a:ext cx="229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WorldCount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3" y="1082676"/>
            <a:ext cx="7774802" cy="56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86230"/>
            <a:ext cx="7526195" cy="5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3228" y="71334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矩阵相乘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31754" y="1378035"/>
            <a:ext cx="8928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分析：设左矩阵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axb</a:t>
            </a:r>
            <a:r>
              <a:rPr lang="zh-CN" altLang="en-US" dirty="0" smtClean="0">
                <a:latin typeface="+mj-ea"/>
                <a:ea typeface="+mj-ea"/>
              </a:rPr>
              <a:t>，右矩阵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bxc</a:t>
            </a:r>
            <a:r>
              <a:rPr lang="zh-CN" altLang="en-US" dirty="0" smtClean="0">
                <a:latin typeface="+mj-ea"/>
                <a:ea typeface="+mj-ea"/>
              </a:rPr>
              <a:t>，则积矩阵为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axc</a:t>
            </a:r>
            <a:r>
              <a:rPr lang="zh-CN" altLang="en-US" dirty="0" smtClean="0">
                <a:latin typeface="+mj-ea"/>
                <a:ea typeface="+mj-ea"/>
              </a:rPr>
              <a:t>。左矩阵的一行与右矩阵的一列组成一个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InputSplit</a:t>
            </a:r>
            <a:r>
              <a:rPr lang="zh-CN" altLang="en-US" dirty="0" smtClean="0">
                <a:latin typeface="+mj-ea"/>
                <a:ea typeface="+mj-ea"/>
              </a:rPr>
              <a:t>，存储</a:t>
            </a:r>
            <a:r>
              <a:rPr lang="en-US" altLang="zh-CN" dirty="0" smtClean="0">
                <a:latin typeface="+mj-ea"/>
                <a:ea typeface="+mj-ea"/>
              </a:rPr>
              <a:t>b</a:t>
            </a:r>
            <a:r>
              <a:rPr lang="zh-CN" altLang="en-US" dirty="0" smtClean="0">
                <a:latin typeface="+mj-ea"/>
                <a:ea typeface="+mj-ea"/>
              </a:rPr>
              <a:t>个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key,value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+mj-ea"/>
                <a:ea typeface="+mj-ea"/>
              </a:rPr>
              <a:t>对，</a:t>
            </a:r>
            <a:r>
              <a:rPr lang="en-US" altLang="zh-CN" dirty="0" smtClean="0">
                <a:latin typeface="+mj-ea"/>
                <a:ea typeface="+mj-ea"/>
              </a:rPr>
              <a:t>key</a:t>
            </a:r>
            <a:r>
              <a:rPr lang="zh-CN" altLang="en-US" dirty="0" smtClean="0">
                <a:latin typeface="+mj-ea"/>
                <a:ea typeface="+mj-ea"/>
              </a:rPr>
              <a:t>为</a:t>
            </a:r>
            <a:r>
              <a:rPr lang="zh-CN" altLang="en-US" dirty="0">
                <a:latin typeface="+mj-ea"/>
              </a:rPr>
              <a:t>积</a:t>
            </a:r>
            <a:r>
              <a:rPr lang="zh-CN" altLang="en-US" dirty="0" smtClean="0">
                <a:latin typeface="+mj-ea"/>
              </a:rPr>
              <a:t>矩阵的元素位置，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 smtClean="0">
                <a:latin typeface="+mj-ea"/>
              </a:rPr>
              <a:t>为生成一个</a:t>
            </a:r>
            <a:r>
              <a:rPr lang="zh-CN" altLang="en-US" dirty="0">
                <a:latin typeface="+mj-ea"/>
              </a:rPr>
              <a:t>积</a:t>
            </a:r>
            <a:r>
              <a:rPr lang="zh-CN" altLang="en-US" dirty="0" smtClean="0">
                <a:latin typeface="+mj-ea"/>
              </a:rPr>
              <a:t>矩阵元素的</a:t>
            </a:r>
            <a:r>
              <a:rPr lang="en-US" altLang="zh-CN" dirty="0" smtClean="0">
                <a:latin typeface="+mj-ea"/>
              </a:rPr>
              <a:t>b</a:t>
            </a:r>
            <a:r>
              <a:rPr lang="zh-CN" altLang="en-US" dirty="0" smtClean="0">
                <a:latin typeface="+mj-ea"/>
              </a:rPr>
              <a:t>个</a:t>
            </a:r>
            <a:r>
              <a:rPr lang="zh-CN" altLang="en-US" b="1" dirty="0" smtClean="0">
                <a:latin typeface="+mj-ea"/>
              </a:rPr>
              <a:t>数据对</a:t>
            </a:r>
            <a:r>
              <a:rPr lang="zh-CN" altLang="en-US" dirty="0" smtClean="0">
                <a:latin typeface="+mj-ea"/>
              </a:rPr>
              <a:t>中的一个；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CN" altLang="en-US" dirty="0" smtClean="0">
                <a:latin typeface="+mj-ea"/>
              </a:rPr>
              <a:t>方法计算一个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key,value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+mj-ea"/>
              </a:rPr>
              <a:t>对的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 smtClean="0">
                <a:latin typeface="+mj-ea"/>
              </a:rPr>
              <a:t>中</a:t>
            </a:r>
            <a:r>
              <a:rPr lang="zh-CN" altLang="en-US" b="1" dirty="0" smtClean="0">
                <a:latin typeface="+mj-ea"/>
              </a:rPr>
              <a:t>数据对</a:t>
            </a:r>
            <a:r>
              <a:rPr lang="zh-CN" altLang="en-US" dirty="0" smtClean="0">
                <a:latin typeface="+mj-ea"/>
              </a:rPr>
              <a:t>的积；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 smtClean="0">
                <a:latin typeface="+mj-ea"/>
              </a:rPr>
              <a:t>方法计算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 smtClean="0">
                <a:latin typeface="+mj-ea"/>
              </a:rPr>
              <a:t>值相同的所有积的和。</a:t>
            </a:r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（</a:t>
            </a:r>
            <a:r>
              <a:rPr lang="en-US" altLang="zh-CN" dirty="0" smtClean="0">
                <a:latin typeface="+mj-ea"/>
                <a:ea typeface="+mj-ea"/>
              </a:rPr>
              <a:t>1</a:t>
            </a:r>
            <a:r>
              <a:rPr lang="zh-CN" altLang="en-US" dirty="0" smtClean="0">
                <a:latin typeface="+mj-ea"/>
                <a:ea typeface="+mj-ea"/>
              </a:rPr>
              <a:t>）程序类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matrix</a:t>
            </a:r>
            <a:r>
              <a:rPr lang="zh-CN" altLang="en-US" dirty="0" smtClean="0">
                <a:latin typeface="+mj-ea"/>
                <a:ea typeface="+mj-ea"/>
              </a:rPr>
              <a:t>：存储矩阵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IntPair</a:t>
            </a:r>
            <a:r>
              <a:rPr lang="zh-CN" altLang="en-US" dirty="0" smtClean="0">
                <a:latin typeface="+mj-ea"/>
                <a:ea typeface="+mj-ea"/>
              </a:rPr>
              <a:t>：实现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WritableComparable</a:t>
            </a:r>
            <a:r>
              <a:rPr lang="zh-CN" altLang="en-US" dirty="0" smtClean="0">
                <a:latin typeface="+mj-ea"/>
                <a:ea typeface="+mj-ea"/>
              </a:rPr>
              <a:t>接口，用于存储整数对。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matrixInputSplit</a:t>
            </a:r>
            <a:r>
              <a:rPr lang="zh-CN" altLang="en-US" dirty="0" smtClean="0">
                <a:latin typeface="+mj-ea"/>
                <a:ea typeface="+mj-ea"/>
              </a:rPr>
              <a:t>：继承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InputSplit</a:t>
            </a:r>
            <a:r>
              <a:rPr lang="zh-CN" altLang="en-US" dirty="0" smtClean="0">
                <a:latin typeface="+mj-ea"/>
                <a:ea typeface="+mj-ea"/>
              </a:rPr>
              <a:t>接口，每个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matrixInputSplit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key,value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+mj-ea"/>
              </a:rPr>
              <a:t>对，用于存储积矩阵元素。</a:t>
            </a:r>
            <a:endParaRPr lang="en-US" altLang="zh-CN" dirty="0" smtClean="0">
              <a:latin typeface="+mj-ea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matrixInputFormat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：继承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InputFormat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，用于整数输入。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matrixRecordReader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：继承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RecordReader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接口，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框架调用此类生成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key,value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+mj-ea"/>
              </a:rPr>
              <a:t>对赋值给</a:t>
            </a:r>
            <a:r>
              <a:rPr lang="en-US" altLang="zh-CN" dirty="0" smtClean="0">
                <a:latin typeface="+mj-ea"/>
              </a:rPr>
              <a:t>Map</a:t>
            </a:r>
            <a:r>
              <a:rPr lang="zh-CN" altLang="en-US" dirty="0" smtClean="0">
                <a:latin typeface="+mj-ea"/>
              </a:rPr>
              <a:t>方法。</a:t>
            </a:r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主类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matrixMulti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：内置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MatrixMapper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类，继承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，重写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MultipleOutputFormat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：调用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LineRecordWriter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类，用于输出结果。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5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3228" y="713344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）代码片段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335"/>
            <a:ext cx="9144000" cy="46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25648" y="2114549"/>
          <a:ext cx="8229600" cy="3514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46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3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2000" kern="500">
                          <a:effectLst/>
                        </a:rPr>
                        <a:t>Hadoop</a:t>
                      </a:r>
                      <a:r>
                        <a:rPr lang="zh-CN" sz="2000" kern="500">
                          <a:effectLst/>
                        </a:rPr>
                        <a:t>云计算系统</a:t>
                      </a:r>
                      <a:endParaRPr lang="zh-CN" sz="20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2000" kern="500">
                          <a:effectLst/>
                        </a:rPr>
                        <a:t>Google</a:t>
                      </a:r>
                      <a:r>
                        <a:rPr lang="zh-CN" sz="2000" kern="500">
                          <a:effectLst/>
                        </a:rPr>
                        <a:t>云计算系统</a:t>
                      </a:r>
                      <a:endParaRPr lang="zh-CN" sz="2000" kern="5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Hadoop HDFS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Google GFS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Hadoop MapReduce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Google MapReduce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HBase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Google BigTable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ZooKeeper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Google Chubby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747"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Pig</a:t>
                      </a:r>
                      <a:endParaRPr lang="zh-CN" sz="1600" b="0" kern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1400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600" kern="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Google </a:t>
                      </a:r>
                      <a:r>
                        <a:rPr lang="en-US" sz="1600" kern="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Sawzall</a:t>
                      </a:r>
                      <a:endParaRPr lang="zh-CN" sz="1600" b="0" kern="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_1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sp>
        <p:nvSpPr>
          <p:cNvPr id="5" name="矩形 4"/>
          <p:cNvSpPr/>
          <p:nvPr/>
        </p:nvSpPr>
        <p:spPr>
          <a:xfrm>
            <a:off x="361984" y="1287076"/>
            <a:ext cx="8488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Google</a:t>
            </a:r>
            <a:r>
              <a:rPr lang="zh-CN" altLang="en-US"/>
              <a:t>云计算组件和</a:t>
            </a:r>
            <a:r>
              <a:rPr lang="en-US" altLang="zh-CN"/>
              <a:t>Hadoop</a:t>
            </a:r>
            <a:r>
              <a:rPr lang="zh-CN" altLang="en-US"/>
              <a:t>及其相关项目之间的对应关系：</a:t>
            </a:r>
          </a:p>
        </p:txBody>
      </p:sp>
      <p:sp>
        <p:nvSpPr>
          <p:cNvPr id="6" name="TextBox 3_1"/>
          <p:cNvSpPr txBox="1"/>
          <p:nvPr/>
        </p:nvSpPr>
        <p:spPr>
          <a:xfrm>
            <a:off x="404049" y="808059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6"/>
                </a:solidFill>
              </a:rPr>
              <a:t>Hadoop 2.0</a:t>
            </a:r>
            <a:r>
              <a:rPr lang="zh-CN" altLang="en-US" sz="2400" b="1">
                <a:solidFill>
                  <a:schemeClr val="accent6"/>
                </a:solidFill>
              </a:rPr>
              <a:t>相关项目</a:t>
            </a:r>
          </a:p>
        </p:txBody>
      </p:sp>
      <p:sp>
        <p:nvSpPr>
          <p:cNvPr id="7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403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822"/>
            <a:ext cx="9144000" cy="5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_1_1"/>
          <p:cNvSpPr/>
          <p:nvPr/>
        </p:nvSpPr>
        <p:spPr>
          <a:xfrm>
            <a:off x="199435" y="96020"/>
            <a:ext cx="4296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Hadoop 2.0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编程接口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290"/>
            <a:ext cx="9144000" cy="4333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41977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程序从文件中读出数据到内存，生成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matrix</a:t>
            </a:r>
            <a:r>
              <a:rPr lang="zh-CN" altLang="en-US" dirty="0" smtClean="0">
                <a:latin typeface="+mj-ea"/>
                <a:ea typeface="+mj-ea"/>
              </a:rPr>
              <a:t>实例，通过组合组矩阵行和右矩阵列生成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axc</a:t>
            </a:r>
            <a:r>
              <a:rPr lang="zh-CN" altLang="en-US" dirty="0" smtClean="0">
                <a:latin typeface="+mj-ea"/>
                <a:ea typeface="+mj-ea"/>
              </a:rPr>
              <a:t>个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matrixInputSplit</a:t>
            </a:r>
            <a:r>
              <a:rPr lang="zh-CN" altLang="en-US" dirty="0" smtClean="0">
                <a:latin typeface="+mj-ea"/>
                <a:ea typeface="+mj-ea"/>
              </a:rPr>
              <a:t>。一个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Mapper</a:t>
            </a:r>
            <a:r>
              <a:rPr lang="zh-CN" altLang="en-US" dirty="0" smtClean="0">
                <a:latin typeface="+mj-ea"/>
                <a:ea typeface="+mj-ea"/>
              </a:rPr>
              <a:t>任务对一个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matrixInputSplit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的每个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&lt;key1,value1&gt;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对调用一次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方法，对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中的两个整数相乘，输出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&lt;key1,value2</a:t>
            </a:r>
            <a:r>
              <a:rPr lang="en-US" altLang="zh-CN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对。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MapReduce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框架调用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FirstPartitioner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类的</a:t>
            </a:r>
            <a:r>
              <a:rPr lang="en-US" altLang="zh-CN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getPartition</a:t>
            </a:r>
            <a:r>
              <a:rPr lang="zh-CN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方法，将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&lt;key1,value2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对分配给指定的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任务。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求和，得到积矩阵中元素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的值，输出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key1,value3&gt;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框架实例化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multipleOutputFormat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类，将结果输出到文件。</a:t>
            </a: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2"/>
          <a:srcRect l="19090" t="21720" r="16280" b="22029"/>
          <a:stretch/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4073" y="2316155"/>
            <a:ext cx="75607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1</a:t>
            </a:r>
            <a:r>
              <a:rPr lang="zh-CN" altLang="en-US" sz="2100" spc="225" dirty="0">
                <a:solidFill>
                  <a:prstClr val="white"/>
                </a:solidFill>
              </a:rPr>
              <a:t>．简述</a:t>
            </a:r>
            <a:r>
              <a:rPr lang="en-US" altLang="zh-CN" sz="2100" spc="225" dirty="0">
                <a:solidFill>
                  <a:prstClr val="white"/>
                </a:solidFill>
              </a:rPr>
              <a:t>Hadoop</a:t>
            </a:r>
            <a:r>
              <a:rPr lang="zh-CN" altLang="en-US" sz="2100" spc="225" dirty="0">
                <a:solidFill>
                  <a:prstClr val="white"/>
                </a:solidFill>
              </a:rPr>
              <a:t>系统的主要应用领域。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P175</a:t>
            </a:r>
            <a:endParaRPr lang="zh-CN" altLang="en-US" sz="2100" spc="225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2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zh-CN" altLang="en-US" sz="2100" spc="225" dirty="0">
                <a:solidFill>
                  <a:prstClr val="white"/>
                </a:solidFill>
              </a:rPr>
              <a:t>简述</a:t>
            </a:r>
            <a:r>
              <a:rPr lang="en-US" altLang="zh-CN" sz="2100" spc="225" dirty="0">
                <a:solidFill>
                  <a:prstClr val="white"/>
                </a:solidFill>
              </a:rPr>
              <a:t>Yarn</a:t>
            </a:r>
            <a:r>
              <a:rPr lang="zh-CN" altLang="en-US" sz="2100" spc="225" dirty="0">
                <a:solidFill>
                  <a:prstClr val="white"/>
                </a:solidFill>
              </a:rPr>
              <a:t>编程过程，再简述</a:t>
            </a:r>
            <a:r>
              <a:rPr lang="en-US" altLang="zh-CN" sz="2100" spc="225" dirty="0">
                <a:solidFill>
                  <a:prstClr val="white"/>
                </a:solidFill>
              </a:rPr>
              <a:t>MR</a:t>
            </a:r>
            <a:r>
              <a:rPr lang="zh-CN" altLang="en-US" sz="2100" spc="225" dirty="0">
                <a:solidFill>
                  <a:prstClr val="white"/>
                </a:solidFill>
              </a:rPr>
              <a:t>编程过程，说明二者有何关系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。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P205-213</a:t>
            </a:r>
            <a:endParaRPr lang="zh-CN" altLang="en-US" sz="2100" spc="225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3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zh-CN" altLang="en-US" sz="2100" spc="225" dirty="0">
                <a:solidFill>
                  <a:prstClr val="white"/>
                </a:solidFill>
              </a:rPr>
              <a:t>试从架构上分析</a:t>
            </a:r>
            <a:r>
              <a:rPr lang="en-US" altLang="zh-CN" sz="2100" spc="225" dirty="0">
                <a:solidFill>
                  <a:prstClr val="white"/>
                </a:solidFill>
              </a:rPr>
              <a:t>Hadoop</a:t>
            </a:r>
            <a:r>
              <a:rPr lang="zh-CN" altLang="en-US" sz="2100" spc="225" dirty="0">
                <a:solidFill>
                  <a:prstClr val="white"/>
                </a:solidFill>
              </a:rPr>
              <a:t>的优缺点。</a:t>
            </a:r>
          </a:p>
        </p:txBody>
      </p:sp>
      <p:sp>
        <p:nvSpPr>
          <p:cNvPr id="3" name="矩形 2"/>
          <p:cNvSpPr/>
          <p:nvPr/>
        </p:nvSpPr>
        <p:spPr>
          <a:xfrm>
            <a:off x="564072" y="64520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4073" y="1247536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073" y="1329531"/>
            <a:ext cx="951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Rectangle 2_1_1"/>
          <p:cNvSpPr/>
          <p:nvPr/>
        </p:nvSpPr>
        <p:spPr>
          <a:xfrm>
            <a:off x="199435" y="96020"/>
            <a:ext cx="3623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Hadoop 2.0</a:t>
            </a:r>
            <a:r>
              <a:rPr lang="zh-CN" altLang="en-US" sz="2400" b="1" spc="2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6" y="1100008"/>
            <a:ext cx="7682077" cy="502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62268" y="795053"/>
            <a:ext cx="838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/>
              <a:t>Hadoop</a:t>
            </a:r>
            <a:r>
              <a:rPr lang="zh-CN" altLang="en-US" sz="2000" dirty="0"/>
              <a:t>的项目结构不断丰富发展，已经形成一个丰富的</a:t>
            </a:r>
            <a:r>
              <a:rPr lang="en-US" altLang="zh-CN" sz="2000" dirty="0"/>
              <a:t>Hadoop</a:t>
            </a:r>
            <a:r>
              <a:rPr lang="zh-CN" altLang="en-US" sz="2000" dirty="0"/>
              <a:t>生态系统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392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6274</TotalTime>
  <Words>7215</Words>
  <Application>Microsoft Office PowerPoint</Application>
  <PresentationFormat>全屏显示(4:3)</PresentationFormat>
  <Paragraphs>798</Paragraphs>
  <Slides>82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0" baseType="lpstr"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j.huang</cp:lastModifiedBy>
  <cp:revision>432</cp:revision>
  <dcterms:created xsi:type="dcterms:W3CDTF">2015-10-22T05:46:43Z</dcterms:created>
  <dcterms:modified xsi:type="dcterms:W3CDTF">2018-10-11T10:43:29Z</dcterms:modified>
</cp:coreProperties>
</file>